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4762500" cy="4762500"/>
  <p:notesSz cx="6858000" cy="9144000"/>
  <p:embeddedFontLst>
    <p:embeddedFont>
      <p:font typeface="Arial Black" panose="020B0A04020102020204" pitchFamily="34" charset="0"/>
      <p:bold r:id="rId8"/>
    </p:embeddedFont>
    <p:embeddedFont>
      <p:font typeface="Assistant Bold" panose="020B0604020202020204" charset="-79"/>
      <p:regular r:id="rId9"/>
    </p:embeddedFont>
    <p:embeddedFont>
      <p:font typeface="Assistant Ultra-Bold" panose="020B0604020202020204" charset="-79"/>
      <p:regular r:id="rId10"/>
    </p:embeddedFont>
    <p:embeddedFont>
      <p:font typeface="Cabin" panose="020B0604020202020204" charset="0"/>
      <p:regular r:id="rId11"/>
    </p:embeddedFont>
    <p:embeddedFont>
      <p:font typeface="Cabin Bold" panose="020B0604020202020204" charset="0"/>
      <p:regular r:id="rId12"/>
    </p:embeddedFont>
    <p:embeddedFont>
      <p:font typeface="Cooper Hewitt" panose="020B0604020202020204" charset="0"/>
      <p:regular r:id="rId13"/>
    </p:embeddedFont>
    <p:embeddedFont>
      <p:font typeface="Cooper Hewitt Bold" panose="020B0604020202020204" charset="0"/>
      <p:regular r:id="rId14"/>
    </p:embeddedFont>
    <p:embeddedFont>
      <p:font typeface="Cooper Hewitt Bold Italics" panose="020B0604020202020204" charset="0"/>
      <p:regular r:id="rId15"/>
    </p:embeddedFont>
    <p:embeddedFont>
      <p:font typeface="Exo" panose="020B0604020202020204" charset="0"/>
      <p:regular r:id="rId16"/>
    </p:embeddedFont>
    <p:embeddedFont>
      <p:font typeface="Exo Bold" panose="020B0604020202020204" charset="0"/>
      <p:regular r:id="rId17"/>
    </p:embeddedFont>
    <p:embeddedFont>
      <p:font typeface="Lovelo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7" d="100"/>
          <a:sy n="107" d="100"/>
        </p:scale>
        <p:origin x="2227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microsoft.com/office/2007/relationships/hdphoto" Target="../media/hdphoto5.wdp"/><Relationship Id="rId18" Type="http://schemas.openxmlformats.org/officeDocument/2006/relationships/image" Target="../media/image14.png"/><Relationship Id="rId3" Type="http://schemas.openxmlformats.org/officeDocument/2006/relationships/image" Target="../media/image6.png"/><Relationship Id="rId21" Type="http://schemas.microsoft.com/office/2007/relationships/hdphoto" Target="../media/hdphoto9.wdp"/><Relationship Id="rId7" Type="http://schemas.microsoft.com/office/2007/relationships/hdphoto" Target="../media/hdphoto2.wdp"/><Relationship Id="rId12" Type="http://schemas.openxmlformats.org/officeDocument/2006/relationships/image" Target="../media/image11.png"/><Relationship Id="rId17" Type="http://schemas.microsoft.com/office/2007/relationships/hdphoto" Target="../media/hdphoto7.wdp"/><Relationship Id="rId2" Type="http://schemas.openxmlformats.org/officeDocument/2006/relationships/image" Target="../media/image5.png"/><Relationship Id="rId16" Type="http://schemas.openxmlformats.org/officeDocument/2006/relationships/image" Target="../media/image13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5" Type="http://schemas.microsoft.com/office/2007/relationships/hdphoto" Target="../media/hdphoto6.wdp"/><Relationship Id="rId10" Type="http://schemas.openxmlformats.org/officeDocument/2006/relationships/image" Target="../media/image10.png"/><Relationship Id="rId19" Type="http://schemas.microsoft.com/office/2007/relationships/hdphoto" Target="../media/hdphoto8.wdp"/><Relationship Id="rId4" Type="http://schemas.openxmlformats.org/officeDocument/2006/relationships/image" Target="../media/image7.png"/><Relationship Id="rId9" Type="http://schemas.microsoft.com/office/2007/relationships/hdphoto" Target="../media/hdphoto3.wdp"/><Relationship Id="rId14" Type="http://schemas.openxmlformats.org/officeDocument/2006/relationships/image" Target="../media/image12.png"/><Relationship Id="rId2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762500" cy="4762500"/>
          </a:xfrm>
          <a:custGeom>
            <a:avLst/>
            <a:gdLst/>
            <a:ahLst/>
            <a:cxnLst/>
            <a:rect l="l" t="t" r="r" b="b"/>
            <a:pathLst>
              <a:path w="4762500" h="4762500">
                <a:moveTo>
                  <a:pt x="0" y="0"/>
                </a:moveTo>
                <a:lnTo>
                  <a:pt x="4762500" y="0"/>
                </a:lnTo>
                <a:lnTo>
                  <a:pt x="4762500" y="4762500"/>
                </a:lnTo>
                <a:lnTo>
                  <a:pt x="0" y="4762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6751" b="-67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01750" y="3276406"/>
            <a:ext cx="1133834" cy="1486094"/>
          </a:xfrm>
          <a:custGeom>
            <a:avLst/>
            <a:gdLst/>
            <a:ahLst/>
            <a:cxnLst/>
            <a:rect l="l" t="t" r="r" b="b"/>
            <a:pathLst>
              <a:path w="1133834" h="1486094">
                <a:moveTo>
                  <a:pt x="0" y="0"/>
                </a:moveTo>
                <a:lnTo>
                  <a:pt x="1133834" y="0"/>
                </a:lnTo>
                <a:lnTo>
                  <a:pt x="1133834" y="1486094"/>
                </a:lnTo>
                <a:lnTo>
                  <a:pt x="0" y="14860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-84343" y="2899901"/>
            <a:ext cx="2882589" cy="550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2"/>
              </a:lnSpc>
            </a:pPr>
            <a:r>
              <a:rPr lang="en-US" sz="2179" b="1" i="1" spc="-43">
                <a:solidFill>
                  <a:srgbClr val="1E1E1E"/>
                </a:solidFill>
                <a:latin typeface="Lovelo"/>
                <a:ea typeface="Lovelo"/>
                <a:cs typeface="Lovelo"/>
                <a:sym typeface="Lovelo"/>
              </a:rPr>
              <a:t>INFORME ANTROPOMÉTRICO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5850" y="339927"/>
            <a:ext cx="2858890" cy="175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352"/>
              </a:lnSpc>
              <a:spcBef>
                <a:spcPct val="0"/>
              </a:spcBef>
            </a:pPr>
            <a:r>
              <a:rPr lang="en-US" sz="965" b="1" i="1" spc="-19" dirty="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CARACAS, </a:t>
            </a:r>
            <a:r>
              <a:rPr lang="en-US" sz="965" b="1" i="1" spc="-19" dirty="0" err="1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enero</a:t>
            </a:r>
            <a:r>
              <a:rPr lang="en-US" sz="965" b="1" i="1" spc="-19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 DE 2026</a:t>
            </a:r>
            <a:endParaRPr lang="en-US" sz="965" b="1" i="1" spc="-19" dirty="0">
              <a:solidFill>
                <a:srgbClr val="000000"/>
              </a:solidFill>
              <a:latin typeface="Lovelo"/>
              <a:ea typeface="Lovelo"/>
              <a:cs typeface="Lovelo"/>
              <a:sym typeface="Lovelo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480459" y="674039"/>
            <a:ext cx="3189335" cy="3612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462"/>
              </a:lnSpc>
            </a:pPr>
            <a:r>
              <a:rPr lang="en-US" sz="92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La evaluación antropométrica (a través de la cineantropometría) es una herramienta que permite analizar la influencia de varios factores que afectan las características morfológicas y la composición corporal de individuos o deportistas físicamente activos, lo que directamente tendrá influencia en el entrenamiento, recuperación, y nutrición. La realización de un perfil antropométrico permite obtener valores correspondientes a los  componentes estructurales más importantes del cuerpo, los cuales son: músculo, grasa y hueso, datos de suma importancia al momento de realizar una intervención dietética especifica. </a:t>
            </a:r>
          </a:p>
          <a:p>
            <a:pPr algn="just">
              <a:lnSpc>
                <a:spcPts val="1462"/>
              </a:lnSpc>
            </a:pPr>
            <a:endParaRPr lang="en-US" sz="921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462"/>
              </a:lnSpc>
            </a:pPr>
            <a:r>
              <a:rPr lang="en-US" sz="92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La evaluación se lleva a cabo bajo el protocolo de marcaje y medición indicado por la </a:t>
            </a:r>
            <a:r>
              <a:rPr lang="en-US" sz="921">
                <a:solidFill>
                  <a:srgbClr val="049ADE"/>
                </a:solidFill>
                <a:latin typeface="Exo"/>
                <a:ea typeface="Exo"/>
                <a:cs typeface="Exo"/>
                <a:sym typeface="Exo"/>
              </a:rPr>
              <a:t>International Society for the Avancement in Kineanthropometric (ISAK)</a:t>
            </a:r>
            <a:r>
              <a:rPr lang="en-US" sz="92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en condiciones normales de temperatura, en un área con suficiente espacio y buena iluminación. Las variables tomadas en cuenta fueron: masa corporal, talla, talla sentado, pliegues cutáneos, perímetros musculares y diámetros óseos. </a:t>
            </a:r>
          </a:p>
        </p:txBody>
      </p:sp>
      <p:sp>
        <p:nvSpPr>
          <p:cNvPr id="4" name="Freeform 4"/>
          <p:cNvSpPr/>
          <p:nvPr/>
        </p:nvSpPr>
        <p:spPr>
          <a:xfrm>
            <a:off x="77250" y="3645579"/>
            <a:ext cx="1244013" cy="833595"/>
          </a:xfrm>
          <a:custGeom>
            <a:avLst/>
            <a:gdLst/>
            <a:ahLst/>
            <a:cxnLst/>
            <a:rect l="l" t="t" r="r" b="b"/>
            <a:pathLst>
              <a:path w="1244013" h="833595">
                <a:moveTo>
                  <a:pt x="0" y="0"/>
                </a:moveTo>
                <a:lnTo>
                  <a:pt x="1244012" y="0"/>
                </a:lnTo>
                <a:lnTo>
                  <a:pt x="1244012" y="833594"/>
                </a:lnTo>
                <a:lnTo>
                  <a:pt x="0" y="8335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945496"/>
            <a:ext cx="1421242" cy="2133511"/>
          </a:xfrm>
          <a:custGeom>
            <a:avLst/>
            <a:gdLst/>
            <a:ahLst/>
            <a:cxnLst/>
            <a:rect l="l" t="t" r="r" b="b"/>
            <a:pathLst>
              <a:path w="1421242" h="2133511">
                <a:moveTo>
                  <a:pt x="0" y="0"/>
                </a:moveTo>
                <a:lnTo>
                  <a:pt x="1421242" y="0"/>
                </a:lnTo>
                <a:lnTo>
                  <a:pt x="1421242" y="2133511"/>
                </a:lnTo>
                <a:lnTo>
                  <a:pt x="0" y="21335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3441" r="-1667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916" y="3112842"/>
            <a:ext cx="1306680" cy="553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1"/>
              </a:lnSpc>
            </a:pPr>
            <a:r>
              <a:rPr lang="en-US" sz="671" b="1" i="1" spc="-13" dirty="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SAMUEL OCHOA</a:t>
            </a:r>
          </a:p>
          <a:p>
            <a:pPr algn="ctr">
              <a:lnSpc>
                <a:spcPts val="1121"/>
              </a:lnSpc>
            </a:pPr>
            <a:r>
              <a:rPr lang="es-VE" sz="600" b="1" i="1" u="sng" dirty="0">
                <a:latin typeface="Arial Black" panose="020B0604020202020204" pitchFamily="34" charset="0"/>
                <a:cs typeface="Arial Black" panose="020B0604020202020204" pitchFamily="34" charset="0"/>
              </a:rPr>
              <a:t>UCV-MPPS: 5489</a:t>
            </a:r>
            <a:endParaRPr lang="en-US" sz="500" b="1" i="1" spc="-13" dirty="0">
              <a:solidFill>
                <a:srgbClr val="000000"/>
              </a:solidFill>
              <a:latin typeface="Lovelo"/>
              <a:ea typeface="Lovelo"/>
              <a:cs typeface="Lovelo"/>
              <a:sym typeface="Lovelo"/>
            </a:endParaRPr>
          </a:p>
          <a:p>
            <a:pPr algn="ctr">
              <a:lnSpc>
                <a:spcPts val="1121"/>
              </a:lnSpc>
            </a:pPr>
            <a:r>
              <a:rPr lang="en-US" sz="671" b="1" i="1" spc="-13" dirty="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ANTROPOMETRISTA ISAK NIVEL 2.</a:t>
            </a:r>
          </a:p>
          <a:p>
            <a:pPr algn="ctr">
              <a:lnSpc>
                <a:spcPts val="1121"/>
              </a:lnSpc>
            </a:pPr>
            <a:r>
              <a:rPr lang="en-US" sz="671" b="1" i="1" spc="-13" dirty="0">
                <a:solidFill>
                  <a:srgbClr val="049ADE"/>
                </a:solidFill>
                <a:latin typeface="Lovelo"/>
                <a:ea typeface="Lovelo"/>
                <a:cs typeface="Lovelo"/>
                <a:sym typeface="Lovelo"/>
              </a:rPr>
              <a:t>Certificate #638578814603302690</a:t>
            </a:r>
          </a:p>
        </p:txBody>
      </p:sp>
      <p:sp>
        <p:nvSpPr>
          <p:cNvPr id="7" name="Freeform 7"/>
          <p:cNvSpPr/>
          <p:nvPr/>
        </p:nvSpPr>
        <p:spPr>
          <a:xfrm>
            <a:off x="4438650" y="4362449"/>
            <a:ext cx="323850" cy="403303"/>
          </a:xfrm>
          <a:custGeom>
            <a:avLst/>
            <a:gdLst/>
            <a:ahLst/>
            <a:cxnLst/>
            <a:rect l="l" t="t" r="r" b="b"/>
            <a:pathLst>
              <a:path w="408844" h="535864">
                <a:moveTo>
                  <a:pt x="0" y="0"/>
                </a:moveTo>
                <a:lnTo>
                  <a:pt x="408844" y="0"/>
                </a:lnTo>
                <a:lnTo>
                  <a:pt x="408844" y="535864"/>
                </a:lnTo>
                <a:lnTo>
                  <a:pt x="0" y="5358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000" y="0"/>
            <a:ext cx="1480481" cy="4762500"/>
            <a:chOff x="0" y="0"/>
            <a:chExt cx="1577229" cy="36264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7229" cy="3626405"/>
            </a:xfrm>
            <a:custGeom>
              <a:avLst/>
              <a:gdLst/>
              <a:ahLst/>
              <a:cxnLst/>
              <a:rect l="l" t="t" r="r" b="b"/>
              <a:pathLst>
                <a:path w="1577229" h="3626405">
                  <a:moveTo>
                    <a:pt x="76808" y="0"/>
                  </a:moveTo>
                  <a:lnTo>
                    <a:pt x="1500422" y="0"/>
                  </a:lnTo>
                  <a:cubicBezTo>
                    <a:pt x="1542841" y="0"/>
                    <a:pt x="1577229" y="34388"/>
                    <a:pt x="1577229" y="76808"/>
                  </a:cubicBezTo>
                  <a:lnTo>
                    <a:pt x="1577229" y="3549597"/>
                  </a:lnTo>
                  <a:cubicBezTo>
                    <a:pt x="1577229" y="3592017"/>
                    <a:pt x="1542841" y="3626405"/>
                    <a:pt x="1500422" y="3626405"/>
                  </a:cubicBezTo>
                  <a:lnTo>
                    <a:pt x="76808" y="3626405"/>
                  </a:lnTo>
                  <a:cubicBezTo>
                    <a:pt x="56437" y="3626405"/>
                    <a:pt x="36901" y="3618312"/>
                    <a:pt x="22496" y="3603908"/>
                  </a:cubicBezTo>
                  <a:cubicBezTo>
                    <a:pt x="8092" y="3589504"/>
                    <a:pt x="0" y="3569968"/>
                    <a:pt x="0" y="3549597"/>
                  </a:cubicBezTo>
                  <a:lnTo>
                    <a:pt x="0" y="76808"/>
                  </a:lnTo>
                  <a:cubicBezTo>
                    <a:pt x="0" y="56437"/>
                    <a:pt x="8092" y="36901"/>
                    <a:pt x="22496" y="22496"/>
                  </a:cubicBezTo>
                  <a:cubicBezTo>
                    <a:pt x="36901" y="8092"/>
                    <a:pt x="56437" y="0"/>
                    <a:pt x="76808" y="0"/>
                  </a:cubicBezTo>
                  <a:close/>
                </a:path>
              </a:pathLst>
            </a:custGeom>
            <a:solidFill>
              <a:srgbClr val="233A5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77229" cy="3664505"/>
            </a:xfrm>
            <a:prstGeom prst="rect">
              <a:avLst/>
            </a:prstGeom>
          </p:spPr>
          <p:txBody>
            <a:bodyPr lIns="24433" tIns="24433" rIns="24433" bIns="24433" rtlCol="0" anchor="ctr"/>
            <a:lstStyle/>
            <a:p>
              <a:pPr algn="ctr">
                <a:lnSpc>
                  <a:spcPts val="903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91313" y="2000588"/>
            <a:ext cx="1090820" cy="163540"/>
            <a:chOff x="0" y="0"/>
            <a:chExt cx="812800" cy="12185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21858"/>
            </a:xfrm>
            <a:custGeom>
              <a:avLst/>
              <a:gdLst/>
              <a:ahLst/>
              <a:cxnLst/>
              <a:rect l="l" t="t" r="r" b="b"/>
              <a:pathLst>
                <a:path w="812800" h="121858">
                  <a:moveTo>
                    <a:pt x="0" y="0"/>
                  </a:moveTo>
                  <a:lnTo>
                    <a:pt x="812800" y="0"/>
                  </a:lnTo>
                  <a:lnTo>
                    <a:pt x="812800" y="121858"/>
                  </a:lnTo>
                  <a:lnTo>
                    <a:pt x="0" y="12185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159958"/>
            </a:xfrm>
            <a:prstGeom prst="rect">
              <a:avLst/>
            </a:prstGeom>
          </p:spPr>
          <p:txBody>
            <a:bodyPr lIns="24433" tIns="24433" rIns="24433" bIns="24433" rtlCol="0" anchor="ctr"/>
            <a:lstStyle/>
            <a:p>
              <a:pPr algn="ctr">
                <a:lnSpc>
                  <a:spcPts val="903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5400000">
            <a:off x="2966578" y="1021568"/>
            <a:ext cx="281476" cy="3310373"/>
            <a:chOff x="0" y="0"/>
            <a:chExt cx="660400" cy="829500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60400" cy="8295007"/>
            </a:xfrm>
            <a:custGeom>
              <a:avLst/>
              <a:gdLst/>
              <a:ahLst/>
              <a:cxnLst/>
              <a:rect l="l" t="t" r="r" b="b"/>
              <a:pathLst>
                <a:path w="660400" h="8295007">
                  <a:moveTo>
                    <a:pt x="220252" y="8275937"/>
                  </a:moveTo>
                  <a:cubicBezTo>
                    <a:pt x="254109" y="8287452"/>
                    <a:pt x="292600" y="8295007"/>
                    <a:pt x="330378" y="8295007"/>
                  </a:cubicBezTo>
                  <a:cubicBezTo>
                    <a:pt x="368157" y="8295007"/>
                    <a:pt x="404509" y="8288530"/>
                    <a:pt x="438009" y="8277016"/>
                  </a:cubicBezTo>
                  <a:cubicBezTo>
                    <a:pt x="438723" y="8276656"/>
                    <a:pt x="439435" y="8276656"/>
                    <a:pt x="440148" y="8276297"/>
                  </a:cubicBezTo>
                  <a:cubicBezTo>
                    <a:pt x="565955" y="8230242"/>
                    <a:pt x="658618" y="8108628"/>
                    <a:pt x="660400" y="780030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794515"/>
                  </a:lnTo>
                  <a:cubicBezTo>
                    <a:pt x="1782" y="8109347"/>
                    <a:pt x="93019" y="8230962"/>
                    <a:pt x="220252" y="8275937"/>
                  </a:cubicBezTo>
                  <a:close/>
                </a:path>
              </a:pathLst>
            </a:custGeom>
            <a:solidFill>
              <a:srgbClr val="233A57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660400" cy="8215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7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2966578" y="2718460"/>
            <a:ext cx="281476" cy="3310373"/>
            <a:chOff x="0" y="0"/>
            <a:chExt cx="660400" cy="829500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60400" cy="8295007"/>
            </a:xfrm>
            <a:custGeom>
              <a:avLst/>
              <a:gdLst/>
              <a:ahLst/>
              <a:cxnLst/>
              <a:rect l="l" t="t" r="r" b="b"/>
              <a:pathLst>
                <a:path w="660400" h="8295007">
                  <a:moveTo>
                    <a:pt x="220252" y="8275937"/>
                  </a:moveTo>
                  <a:cubicBezTo>
                    <a:pt x="254109" y="8287452"/>
                    <a:pt x="292600" y="8295007"/>
                    <a:pt x="330378" y="8295007"/>
                  </a:cubicBezTo>
                  <a:cubicBezTo>
                    <a:pt x="368157" y="8295007"/>
                    <a:pt x="404509" y="8288530"/>
                    <a:pt x="438009" y="8277016"/>
                  </a:cubicBezTo>
                  <a:cubicBezTo>
                    <a:pt x="438723" y="8276656"/>
                    <a:pt x="439435" y="8276656"/>
                    <a:pt x="440148" y="8276297"/>
                  </a:cubicBezTo>
                  <a:cubicBezTo>
                    <a:pt x="565955" y="8230242"/>
                    <a:pt x="658618" y="8108628"/>
                    <a:pt x="660400" y="780030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794515"/>
                  </a:lnTo>
                  <a:cubicBezTo>
                    <a:pt x="1782" y="8109347"/>
                    <a:pt x="93019" y="8230962"/>
                    <a:pt x="220252" y="8275937"/>
                  </a:cubicBezTo>
                  <a:close/>
                </a:path>
              </a:pathLst>
            </a:custGeom>
            <a:solidFill>
              <a:srgbClr val="233A57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660400" cy="8215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5400000">
            <a:off x="2972245" y="-1407423"/>
            <a:ext cx="281476" cy="3299039"/>
            <a:chOff x="0" y="0"/>
            <a:chExt cx="660400" cy="829500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60400" cy="8295007"/>
            </a:xfrm>
            <a:custGeom>
              <a:avLst/>
              <a:gdLst/>
              <a:ahLst/>
              <a:cxnLst/>
              <a:rect l="l" t="t" r="r" b="b"/>
              <a:pathLst>
                <a:path w="660400" h="8295007">
                  <a:moveTo>
                    <a:pt x="220252" y="8275937"/>
                  </a:moveTo>
                  <a:cubicBezTo>
                    <a:pt x="254109" y="8287452"/>
                    <a:pt x="292600" y="8295007"/>
                    <a:pt x="330378" y="8295007"/>
                  </a:cubicBezTo>
                  <a:cubicBezTo>
                    <a:pt x="368157" y="8295007"/>
                    <a:pt x="404509" y="8288530"/>
                    <a:pt x="438009" y="8277016"/>
                  </a:cubicBezTo>
                  <a:cubicBezTo>
                    <a:pt x="438723" y="8276656"/>
                    <a:pt x="439435" y="8276656"/>
                    <a:pt x="440148" y="8276297"/>
                  </a:cubicBezTo>
                  <a:cubicBezTo>
                    <a:pt x="565955" y="8230242"/>
                    <a:pt x="658618" y="8108628"/>
                    <a:pt x="660400" y="780030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794515"/>
                  </a:lnTo>
                  <a:cubicBezTo>
                    <a:pt x="1782" y="8109347"/>
                    <a:pt x="93019" y="8230962"/>
                    <a:pt x="220252" y="8275937"/>
                  </a:cubicBezTo>
                  <a:close/>
                </a:path>
              </a:pathLst>
            </a:custGeom>
            <a:solidFill>
              <a:srgbClr val="233A57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660400" cy="8215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5400000">
            <a:off x="2175018" y="3912079"/>
            <a:ext cx="165690" cy="1446502"/>
            <a:chOff x="0" y="0"/>
            <a:chExt cx="660400" cy="576541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60400" cy="5765410"/>
            </a:xfrm>
            <a:custGeom>
              <a:avLst/>
              <a:gdLst/>
              <a:ahLst/>
              <a:cxnLst/>
              <a:rect l="l" t="t" r="r" b="b"/>
              <a:pathLst>
                <a:path w="660400" h="5765410">
                  <a:moveTo>
                    <a:pt x="220252" y="5746341"/>
                  </a:moveTo>
                  <a:cubicBezTo>
                    <a:pt x="254109" y="5757856"/>
                    <a:pt x="292600" y="5765410"/>
                    <a:pt x="330378" y="5765410"/>
                  </a:cubicBezTo>
                  <a:cubicBezTo>
                    <a:pt x="368157" y="5765410"/>
                    <a:pt x="404509" y="5758934"/>
                    <a:pt x="438009" y="5747420"/>
                  </a:cubicBezTo>
                  <a:cubicBezTo>
                    <a:pt x="438723" y="5747060"/>
                    <a:pt x="439435" y="5747060"/>
                    <a:pt x="440148" y="5746701"/>
                  </a:cubicBezTo>
                  <a:cubicBezTo>
                    <a:pt x="565955" y="5700646"/>
                    <a:pt x="658618" y="5579032"/>
                    <a:pt x="660400" y="5326897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5322944"/>
                  </a:lnTo>
                  <a:cubicBezTo>
                    <a:pt x="1782" y="5579751"/>
                    <a:pt x="93019" y="5701366"/>
                    <a:pt x="220252" y="5746341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660400" cy="5686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7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3788743" y="3862927"/>
            <a:ext cx="169366" cy="1548482"/>
            <a:chOff x="0" y="0"/>
            <a:chExt cx="660400" cy="603792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60400" cy="6037927"/>
            </a:xfrm>
            <a:custGeom>
              <a:avLst/>
              <a:gdLst/>
              <a:ahLst/>
              <a:cxnLst/>
              <a:rect l="l" t="t" r="r" b="b"/>
              <a:pathLst>
                <a:path w="660400" h="6037927">
                  <a:moveTo>
                    <a:pt x="220252" y="6018858"/>
                  </a:moveTo>
                  <a:cubicBezTo>
                    <a:pt x="254109" y="6030372"/>
                    <a:pt x="292600" y="6037927"/>
                    <a:pt x="330378" y="6037927"/>
                  </a:cubicBezTo>
                  <a:cubicBezTo>
                    <a:pt x="368157" y="6037927"/>
                    <a:pt x="404509" y="6031450"/>
                    <a:pt x="438009" y="6019936"/>
                  </a:cubicBezTo>
                  <a:cubicBezTo>
                    <a:pt x="438723" y="6019577"/>
                    <a:pt x="439435" y="6019577"/>
                    <a:pt x="440148" y="6019217"/>
                  </a:cubicBezTo>
                  <a:cubicBezTo>
                    <a:pt x="565955" y="5973162"/>
                    <a:pt x="658618" y="5851548"/>
                    <a:pt x="660400" y="5593361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5589209"/>
                  </a:lnTo>
                  <a:cubicBezTo>
                    <a:pt x="1782" y="5852267"/>
                    <a:pt x="93019" y="5973882"/>
                    <a:pt x="220252" y="6018858"/>
                  </a:cubicBez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660400" cy="5958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7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109049" y="86288"/>
            <a:ext cx="294549" cy="281478"/>
          </a:xfrm>
          <a:custGeom>
            <a:avLst/>
            <a:gdLst/>
            <a:ahLst/>
            <a:cxnLst/>
            <a:rect l="l" t="t" r="r" b="b"/>
            <a:pathLst>
              <a:path w="1251523" h="1246905">
                <a:moveTo>
                  <a:pt x="0" y="0"/>
                </a:moveTo>
                <a:lnTo>
                  <a:pt x="1251523" y="0"/>
                </a:lnTo>
                <a:lnTo>
                  <a:pt x="1251523" y="1246905"/>
                </a:lnTo>
                <a:lnTo>
                  <a:pt x="0" y="12469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214706" y="1395103"/>
            <a:ext cx="1116620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9"/>
              </a:lnSpc>
            </a:pPr>
            <a:r>
              <a:rPr lang="en-US" sz="1840" spc="92" dirty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Nombre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78413" y="2012379"/>
            <a:ext cx="1116620" cy="129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"/>
              </a:lnSpc>
            </a:pPr>
            <a:r>
              <a:rPr lang="en-US" sz="977" b="1" spc="135" dirty="0">
                <a:solidFill>
                  <a:srgbClr val="233A57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DISCIPLINA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3399" y="2297849"/>
            <a:ext cx="1368729" cy="1071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170"/>
              </a:lnSpc>
            </a:pPr>
            <a:r>
              <a:rPr lang="en-US" sz="975" b="1" spc="63" dirty="0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EDAD: </a:t>
            </a:r>
          </a:p>
          <a:p>
            <a:pPr algn="just">
              <a:lnSpc>
                <a:spcPts val="1170"/>
              </a:lnSpc>
            </a:pPr>
            <a:endParaRPr lang="en-US" sz="975" b="1" spc="63" dirty="0">
              <a:solidFill>
                <a:srgbClr val="FFFFFF"/>
              </a:solidFill>
              <a:latin typeface="Assistant Ultra-Bold"/>
              <a:ea typeface="Assistant Ultra-Bold"/>
              <a:cs typeface="Assistant Ultra-Bold"/>
              <a:sym typeface="Assistant Ultra-Bold"/>
            </a:endParaRPr>
          </a:p>
          <a:p>
            <a:pPr algn="just">
              <a:lnSpc>
                <a:spcPts val="1170"/>
              </a:lnSpc>
            </a:pPr>
            <a:r>
              <a:rPr lang="en-US" sz="975" b="1" spc="63" dirty="0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CI:</a:t>
            </a:r>
          </a:p>
          <a:p>
            <a:pPr algn="just">
              <a:lnSpc>
                <a:spcPts val="1170"/>
              </a:lnSpc>
            </a:pPr>
            <a:endParaRPr lang="en-US" sz="975" b="1" spc="63" dirty="0">
              <a:solidFill>
                <a:srgbClr val="FFFFFF"/>
              </a:solidFill>
              <a:latin typeface="Assistant Ultra-Bold"/>
              <a:ea typeface="Assistant Ultra-Bold"/>
              <a:cs typeface="Assistant Ultra-Bold"/>
              <a:sym typeface="Assistant Ultra-Bold"/>
            </a:endParaRPr>
          </a:p>
          <a:p>
            <a:pPr algn="just">
              <a:lnSpc>
                <a:spcPts val="1170"/>
              </a:lnSpc>
            </a:pPr>
            <a:r>
              <a:rPr lang="en-US" sz="975" b="1" spc="63" dirty="0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OBJETIVO: </a:t>
            </a:r>
          </a:p>
          <a:p>
            <a:pPr algn="just">
              <a:lnSpc>
                <a:spcPts val="1170"/>
              </a:lnSpc>
            </a:pPr>
            <a:endParaRPr lang="en-US" sz="975" b="1" spc="63" dirty="0">
              <a:solidFill>
                <a:srgbClr val="FFFFFF"/>
              </a:solidFill>
              <a:latin typeface="Assistant Ultra-Bold"/>
              <a:ea typeface="Assistant Ultra-Bold"/>
              <a:cs typeface="Assistant Ultra-Bold"/>
              <a:sym typeface="Assistant Ultra-Bold"/>
            </a:endParaRPr>
          </a:p>
          <a:p>
            <a:pPr marL="0" lvl="0" indent="0" algn="just">
              <a:lnSpc>
                <a:spcPts val="1170"/>
              </a:lnSpc>
              <a:spcBef>
                <a:spcPct val="0"/>
              </a:spcBef>
            </a:pPr>
            <a:r>
              <a:rPr lang="en-US" sz="975" b="1" spc="63" dirty="0">
                <a:solidFill>
                  <a:srgbClr val="9AB7FD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PERDER GRASA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26403" y="418872"/>
            <a:ext cx="3161826" cy="1937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453"/>
              </a:lnSpc>
            </a:pP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Los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hallazgos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de la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evaluación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antropométrica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describen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su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composición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corporal con un peso corporal de 79,90 Kg y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una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estatura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de 1,68 m para la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actualidad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, lo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cual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representa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un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índice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de masa corporal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catalogado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Sobrepeso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I </a:t>
            </a:r>
            <a:r>
              <a:rPr lang="en-US" sz="840" b="1" dirty="0">
                <a:solidFill>
                  <a:srgbClr val="000000"/>
                </a:solidFill>
                <a:latin typeface="Cabin Bold"/>
                <a:ea typeface="Cabin Bold"/>
                <a:cs typeface="Cabin Bold"/>
                <a:sym typeface="Cabin Bold"/>
              </a:rPr>
              <a:t>(VALORES DE REFERENCIA PARA EVALUACIÓN NUTRICIONAL ANTROPOMÉTRICA EN EL ADULTO VENEZOLANO – USB 2011)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. Es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importante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tomar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en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cuenta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que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el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I.M.C no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considera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composición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corporal,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por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ende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no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refleja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valores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tejido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adiposo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ni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muscular,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aspecto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que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es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representativo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al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evaluar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personas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físicamente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activas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.  En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cuanto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a la masa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magra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se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obtuvo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un valor de 67,00 Kg. El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porcentaje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grasa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es de 16,14 % (Carter 1986) valor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que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se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encuentra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b="1" dirty="0">
                <a:solidFill>
                  <a:srgbClr val="FF3131"/>
                </a:solidFill>
                <a:latin typeface="Cabin Bold"/>
                <a:ea typeface="Cabin Bold"/>
                <a:cs typeface="Cabin Bold"/>
                <a:sym typeface="Cabin Bold"/>
              </a:rPr>
              <a:t>fuera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del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rango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óptimo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840" dirty="0" err="1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deseado</a:t>
            </a:r>
            <a:r>
              <a:rPr lang="en-US" sz="840" dirty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52128" y="2595792"/>
            <a:ext cx="3271445" cy="16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343"/>
              </a:lnSpc>
              <a:spcBef>
                <a:spcPct val="0"/>
              </a:spcBef>
            </a:pPr>
            <a:r>
              <a:rPr lang="en-US" sz="1119" b="1" spc="72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TABLA ANTROPOMÉTRICA RESUMEN: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63462" y="4285016"/>
            <a:ext cx="3271445" cy="16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343"/>
              </a:lnSpc>
              <a:spcBef>
                <a:spcPct val="0"/>
              </a:spcBef>
            </a:pPr>
            <a:r>
              <a:rPr lang="en-US" sz="1119" b="1" spc="72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METAS NUTRICIONALES: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519505" y="161134"/>
            <a:ext cx="3271445" cy="16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343"/>
              </a:lnSpc>
              <a:spcBef>
                <a:spcPct val="0"/>
              </a:spcBef>
            </a:pPr>
            <a:r>
              <a:rPr lang="en-US" sz="1119" b="1" spc="72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DIAGNÓSTICO ANTROPOMÉTRICO: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3399" y="3760511"/>
            <a:ext cx="1098792" cy="157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1170"/>
              </a:lnSpc>
              <a:spcBef>
                <a:spcPct val="0"/>
              </a:spcBef>
            </a:pPr>
            <a:r>
              <a:rPr lang="en-US" sz="975" b="1" spc="63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OBSERVACIONES: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88549" y="4595643"/>
            <a:ext cx="1392564" cy="79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2"/>
              </a:lnSpc>
              <a:spcBef>
                <a:spcPct val="0"/>
              </a:spcBef>
            </a:pPr>
            <a:r>
              <a:rPr lang="en-US" sz="535" b="1" spc="34" dirty="0">
                <a:solidFill>
                  <a:srgbClr val="000000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PRÓXIMO CONTROL: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3155228" y="4595643"/>
            <a:ext cx="1568345" cy="79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2"/>
              </a:lnSpc>
              <a:spcBef>
                <a:spcPct val="0"/>
              </a:spcBef>
            </a:pPr>
            <a:r>
              <a:rPr lang="en-US" sz="535" b="1" spc="34" dirty="0">
                <a:solidFill>
                  <a:srgbClr val="000000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META FINAL:</a:t>
            </a:r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9DED6297-6919-95D4-A62D-E84A320605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64" r="16623" b="18116"/>
          <a:stretch>
            <a:fillRect/>
          </a:stretch>
        </p:blipFill>
        <p:spPr>
          <a:xfrm>
            <a:off x="1104751" y="49571"/>
            <a:ext cx="294549" cy="339160"/>
          </a:xfrm>
          <a:prstGeom prst="rect">
            <a:avLst/>
          </a:pr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7C514027-4D47-1515-6B47-3215D88CEE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99" b="97679" l="9961" r="89844">
                        <a14:foregroundMark x1="51172" y1="13924" x2="51172" y2="13924"/>
                        <a14:foregroundMark x1="46680" y1="12869" x2="46680" y2="12869"/>
                        <a14:foregroundMark x1="44531" y1="5907" x2="44531" y2="5907"/>
                        <a14:foregroundMark x1="49902" y1="2004" x2="49902" y2="2004"/>
                        <a14:foregroundMark x1="31348" y1="95464" x2="31348" y2="95464"/>
                        <a14:foregroundMark x1="68945" y1="92827" x2="68945" y2="92827"/>
                        <a14:foregroundMark x1="73535" y1="95675" x2="73535" y2="95675"/>
                        <a14:foregroundMark x1="26660" y1="95464" x2="72754" y2="96624"/>
                        <a14:foregroundMark x1="45898" y1="97679" x2="45898" y2="9767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215" y="410215"/>
            <a:ext cx="339809" cy="314589"/>
          </a:xfrm>
          <a:prstGeom prst="rect">
            <a:avLst/>
          </a:prstGeom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4DF3F619-F389-8F4A-0EFC-B833BEDFC0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903" b="96308" l="9961" r="89844">
                        <a14:foregroundMark x1="61328" y1="3903" x2="61328" y2="3903"/>
                        <a14:foregroundMark x1="24609" y1="95148" x2="64258" y2="96308"/>
                        <a14:foregroundMark x1="64258" y1="96308" x2="73926" y2="953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271" y="741914"/>
            <a:ext cx="365429" cy="338307"/>
          </a:xfrm>
          <a:prstGeom prst="rect">
            <a:avLst/>
          </a:prstGeom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7FE249BF-F05F-86A5-2B2A-7AB11E90FD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633" b="98629" l="9961" r="89844">
                        <a14:foregroundMark x1="45996" y1="5485" x2="45996" y2="5485"/>
                        <a14:foregroundMark x1="31055" y1="44304" x2="31055" y2="44304"/>
                        <a14:foregroundMark x1="37012" y1="44093" x2="37012" y2="44093"/>
                        <a14:foregroundMark x1="64746" y1="42722" x2="62207" y2="46097"/>
                        <a14:foregroundMark x1="68652" y1="94409" x2="29980" y2="91667"/>
                        <a14:foregroundMark x1="40430" y1="40084" x2="37109" y2="39662"/>
                        <a14:foregroundMark x1="37109" y1="39662" x2="37109" y2="43671"/>
                        <a14:foregroundMark x1="65723" y1="39979" x2="34863" y2="44515"/>
                        <a14:foregroundMark x1="34863" y1="44515" x2="66211" y2="43143"/>
                        <a14:foregroundMark x1="66211" y1="43143" x2="68750" y2="43354"/>
                        <a14:foregroundMark x1="78711" y1="97363" x2="25781" y2="98734"/>
                        <a14:foregroundMark x1="25781" y1="96624" x2="25488" y2="94304"/>
                        <a14:foregroundMark x1="39355" y1="46308" x2="39355" y2="46308"/>
                        <a14:foregroundMark x1="16309" y1="97996" x2="16309" y2="97996"/>
                        <a14:foregroundMark x1="82129" y1="96097" x2="82129" y2="96097"/>
                        <a14:foregroundMark x1="15723" y1="96624" x2="22949" y2="96730"/>
                        <a14:foregroundMark x1="48535" y1="633" x2="48535" y2="633"/>
                        <a14:foregroundMark x1="79980" y1="94937" x2="83203" y2="97468"/>
                        <a14:foregroundMark x1="15039" y1="97363" x2="15039" y2="97363"/>
                        <a14:foregroundMark x1="86133" y1="97679" x2="86133" y2="9767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399" y="1088093"/>
            <a:ext cx="341705" cy="316344"/>
          </a:xfrm>
          <a:prstGeom prst="rect">
            <a:avLst/>
          </a:prstGeom>
        </p:spPr>
      </p:pic>
      <p:pic>
        <p:nvPicPr>
          <p:cNvPr id="44" name="Imagen 43">
            <a:extLst>
              <a:ext uri="{FF2B5EF4-FFF2-40B4-BE49-F238E27FC236}">
                <a16:creationId xmlns:a16="http://schemas.microsoft.com/office/drawing/2014/main" id="{1D84CF82-A6E1-C363-21D2-7249EDA4D5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469" b="95996" l="9909" r="99317">
                        <a14:foregroundMark x1="50683" y1="9570" x2="50683" y2="9570"/>
                        <a14:foregroundMark x1="43166" y1="86719" x2="43166" y2="86719"/>
                        <a14:foregroundMark x1="48861" y1="5469" x2="48861" y2="5469"/>
                        <a14:foregroundMark x1="28132" y1="95703" x2="73462" y2="90137"/>
                        <a14:foregroundMark x1="73462" y1="90137" x2="58200" y2="83301"/>
                        <a14:foregroundMark x1="58200" y1="83301" x2="24601" y2="86328"/>
                        <a14:foregroundMark x1="24601" y1="86328" x2="81093" y2="90918"/>
                        <a14:foregroundMark x1="81093" y1="90918" x2="90319" y2="85156"/>
                        <a14:foregroundMark x1="91230" y1="84375" x2="72893" y2="97754"/>
                        <a14:foregroundMark x1="72893" y1="97754" x2="13326" y2="95313"/>
                        <a14:foregroundMark x1="13326" y1="95313" x2="16743" y2="80469"/>
                        <a14:foregroundMark x1="16743" y1="80469" x2="18565" y2="78125"/>
                        <a14:foregroundMark x1="98447" y1="94188" x2="99317" y2="95996"/>
                        <a14:foregroundMark x1="91002" y1="78711" x2="98330" y2="93945"/>
                        <a14:backgroundMark x1="99089" y1="93945" x2="99089" y2="93945"/>
                        <a14:backgroundMark x1="97950" y1="89453" x2="97950" y2="93750"/>
                        <a14:backgroundMark x1="98292" y1="91406" x2="96583" y2="92871"/>
                      </a14:backgroundRemoval>
                    </a14:imgEffect>
                  </a14:imgLayer>
                </a14:imgProps>
              </a:ext>
            </a:extLst>
          </a:blip>
          <a:srcRect r="-383" b="12826"/>
          <a:stretch>
            <a:fillRect/>
          </a:stretch>
        </p:blipFill>
        <p:spPr>
          <a:xfrm>
            <a:off x="1104751" y="428464"/>
            <a:ext cx="326177" cy="330356"/>
          </a:xfrm>
          <a:prstGeom prst="rect">
            <a:avLst/>
          </a:prstGeom>
        </p:spPr>
      </p:pic>
      <p:pic>
        <p:nvPicPr>
          <p:cNvPr id="45" name="Imagen 44">
            <a:extLst>
              <a:ext uri="{FF2B5EF4-FFF2-40B4-BE49-F238E27FC236}">
                <a16:creationId xmlns:a16="http://schemas.microsoft.com/office/drawing/2014/main" id="{978739A2-F718-F9F3-C40F-05501D8D947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859" b="98438" l="9909" r="92027">
                        <a14:foregroundMark x1="63554" y1="7129" x2="43850" y2="8984"/>
                        <a14:foregroundMark x1="43850" y1="8984" x2="42369" y2="10352"/>
                        <a14:foregroundMark x1="37585" y1="82227" x2="49886" y2="92188"/>
                        <a14:foregroundMark x1="49886" y1="92188" x2="74943" y2="79004"/>
                        <a14:foregroundMark x1="74943" y1="79004" x2="48064" y2="88086"/>
                        <a14:foregroundMark x1="48064" y1="88086" x2="61276" y2="90723"/>
                        <a14:foregroundMark x1="61276" y1="90723" x2="39066" y2="84473"/>
                        <a14:foregroundMark x1="39066" y1="84473" x2="30979" y2="92578"/>
                        <a14:foregroundMark x1="91572" y1="87012" x2="78246" y2="92383"/>
                        <a14:foregroundMark x1="78246" y1="92383" x2="35194" y2="95215"/>
                        <a14:foregroundMark x1="35194" y1="95215" x2="21185" y2="89746"/>
                        <a14:foregroundMark x1="21185" y1="89746" x2="18907" y2="87012"/>
                        <a14:foregroundMark x1="15718" y1="89941" x2="17426" y2="77832"/>
                        <a14:foregroundMark x1="63554" y1="96875" x2="38269" y2="96387"/>
                        <a14:foregroundMark x1="91572" y1="79492" x2="81549" y2="95898"/>
                        <a14:foregroundMark x1="81549" y1="95898" x2="81549" y2="95898"/>
                        <a14:foregroundMark x1="89749" y1="79688" x2="91002" y2="90820"/>
                        <a14:foregroundMark x1="91002" y1="90820" x2="91002" y2="90820"/>
                        <a14:foregroundMark x1="93166" y1="90137" x2="83713" y2="98535"/>
                        <a14:foregroundMark x1="83713" y1="98535" x2="82916" y2="98535"/>
                        <a14:foregroundMark x1="92141" y1="95605" x2="92141" y2="95605"/>
                        <a14:foregroundMark x1="58884" y1="4004" x2="43394" y2="5859"/>
                        <a14:foregroundMark x1="43394" y1="5859" x2="41116" y2="791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4751" y="779079"/>
            <a:ext cx="294549" cy="343529"/>
          </a:xfrm>
          <a:prstGeom prst="rect">
            <a:avLst/>
          </a:prstGeom>
        </p:spPr>
      </p:pic>
      <p:pic>
        <p:nvPicPr>
          <p:cNvPr id="46" name="Imagen 45">
            <a:extLst>
              <a:ext uri="{FF2B5EF4-FFF2-40B4-BE49-F238E27FC236}">
                <a16:creationId xmlns:a16="http://schemas.microsoft.com/office/drawing/2014/main" id="{7008831D-004A-F1F5-9123-A3F6B722DE2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055" b="98438" l="9909" r="92255">
                        <a14:foregroundMark x1="50228" y1="13086" x2="38610" y2="23926"/>
                        <a14:foregroundMark x1="38610" y1="23926" x2="29499" y2="50586"/>
                        <a14:foregroundMark x1="29499" y1="50586" x2="31093" y2="54297"/>
                        <a14:foregroundMark x1="71754" y1="16797" x2="78929" y2="32227"/>
                        <a14:foregroundMark x1="78929" y1="32227" x2="77563" y2="64551"/>
                        <a14:foregroundMark x1="77563" y1="64551" x2="40661" y2="80566"/>
                        <a14:foregroundMark x1="40661" y1="80566" x2="27677" y2="53809"/>
                        <a14:foregroundMark x1="27677" y1="53809" x2="30410" y2="33496"/>
                        <a14:foregroundMark x1="30410" y1="33496" x2="32118" y2="31055"/>
                        <a14:foregroundMark x1="31777" y1="24219" x2="18337" y2="43848"/>
                        <a14:foregroundMark x1="18337" y1="43848" x2="13895" y2="66211"/>
                        <a14:foregroundMark x1="13895" y1="66211" x2="18109" y2="73633"/>
                        <a14:foregroundMark x1="82118" y1="26465" x2="86560" y2="60547"/>
                        <a14:foregroundMark x1="86560" y1="60547" x2="84055" y2="76074"/>
                        <a14:foregroundMark x1="63098" y1="10156" x2="43052" y2="9570"/>
                        <a14:foregroundMark x1="43052" y1="9570" x2="37927" y2="14063"/>
                        <a14:foregroundMark x1="83713" y1="83203" x2="71071" y2="94824"/>
                        <a14:foregroundMark x1="71071" y1="94824" x2="25399" y2="86426"/>
                        <a14:foregroundMark x1="25399" y1="86426" x2="25399" y2="86426"/>
                        <a14:foregroundMark x1="25740" y1="87500" x2="48519" y2="94434"/>
                        <a14:foregroundMark x1="48519" y1="94434" x2="48519" y2="94434"/>
                        <a14:foregroundMark x1="47950" y1="93848" x2="47950" y2="93848"/>
                        <a14:foregroundMark x1="23576" y1="83008" x2="64237" y2="97266"/>
                        <a14:foregroundMark x1="64237" y1="97266" x2="77221" y2="88965"/>
                        <a14:foregroundMark x1="77221" y1="88965" x2="87244" y2="91113"/>
                        <a14:foregroundMark x1="56378" y1="4297" x2="41800" y2="6055"/>
                        <a14:foregroundMark x1="41800" y1="6055" x2="41800" y2="6055"/>
                        <a14:foregroundMark x1="91002" y1="44824" x2="92369" y2="68848"/>
                        <a14:foregroundMark x1="92369" y1="68848" x2="91116" y2="71680"/>
                        <a14:foregroundMark x1="89636" y1="85352" x2="89636" y2="98438"/>
                        <a14:foregroundMark x1="18565" y1="85156" x2="18565" y2="95117"/>
                      </a14:backgroundRemoval>
                    </a14:imgEffect>
                  </a14:imgLayer>
                </a14:imgProps>
              </a:ext>
            </a:extLst>
          </a:blip>
          <a:srcRect l="4785" b="8286"/>
          <a:stretch>
            <a:fillRect/>
          </a:stretch>
        </p:blipFill>
        <p:spPr>
          <a:xfrm>
            <a:off x="1114998" y="1119616"/>
            <a:ext cx="301905" cy="339160"/>
          </a:xfrm>
          <a:prstGeom prst="rect">
            <a:avLst/>
          </a:prstGeom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349EBD42-4569-474D-320F-D2ECC1AB8F9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4883" b="90918" l="9909" r="94077">
                        <a14:foregroundMark x1="88952" y1="86426" x2="24032" y2="85254"/>
                        <a14:foregroundMark x1="24032" y1="85254" x2="17768" y2="78906"/>
                        <a14:foregroundMark x1="61048" y1="7031" x2="45444" y2="6250"/>
                        <a14:foregroundMark x1="45444" y1="6250" x2="59681" y2="7324"/>
                        <a14:foregroundMark x1="59681" y1="7324" x2="42483" y2="8301"/>
                        <a14:foregroundMark x1="55467" y1="4980" x2="55467" y2="4980"/>
                        <a14:foregroundMark x1="20273" y1="76758" x2="23349" y2="87500"/>
                        <a14:foregroundMark x1="23349" y1="87500" x2="58200" y2="85547"/>
                        <a14:foregroundMark x1="58200" y1="85547" x2="72210" y2="86914"/>
                        <a14:foregroundMark x1="72210" y1="86914" x2="79954" y2="89648"/>
                        <a14:foregroundMark x1="68679" y1="88574" x2="27221" y2="86426"/>
                        <a14:foregroundMark x1="27221" y1="86426" x2="22096" y2="75391"/>
                        <a14:foregroundMark x1="22096" y1="75391" x2="21982" y2="75391"/>
                        <a14:foregroundMark x1="22893" y1="75195" x2="15148" y2="85645"/>
                        <a14:foregroundMark x1="15148" y1="85645" x2="28702" y2="90332"/>
                        <a14:foregroundMark x1="28702" y1="90332" x2="57631" y2="90234"/>
                        <a14:foregroundMark x1="57631" y1="90234" x2="66856" y2="90430"/>
                        <a14:foregroundMark x1="89636" y1="77246" x2="83371" y2="89648"/>
                        <a14:foregroundMark x1="83371" y1="89648" x2="23576" y2="90918"/>
                        <a14:foregroundMark x1="23576" y1="90918" x2="17198" y2="87305"/>
                        <a14:foregroundMark x1="89066" y1="79980" x2="92141" y2="89941"/>
                        <a14:foregroundMark x1="14465" y1="87402" x2="14465" y2="87402"/>
                        <a14:foregroundMark x1="14579" y1="88379" x2="14579" y2="88379"/>
                        <a14:foregroundMark x1="15945" y1="89844" x2="15945" y2="89844"/>
                        <a14:foregroundMark x1="15945" y1="89844" x2="12415" y2="87500"/>
                        <a14:foregroundMark x1="92483" y1="88379" x2="92483" y2="88379"/>
                        <a14:foregroundMark x1="94077" y1="87988" x2="94077" y2="87988"/>
                        <a14:foregroundMark x1="94077" y1="89648" x2="94077" y2="89648"/>
                      </a14:backgroundRemoval>
                    </a14:imgEffect>
                  </a14:imgLayer>
                </a14:imgProps>
              </a:ext>
            </a:extLst>
          </a:blip>
          <a:srcRect r="-383" b="8997"/>
          <a:stretch>
            <a:fillRect/>
          </a:stretch>
        </p:blipFill>
        <p:spPr>
          <a:xfrm>
            <a:off x="597983" y="504173"/>
            <a:ext cx="339809" cy="359282"/>
          </a:xfrm>
          <a:prstGeom prst="rect">
            <a:avLst/>
          </a:prstGeom>
        </p:spPr>
      </p:pic>
      <p:pic>
        <p:nvPicPr>
          <p:cNvPr id="48" name="Imagen 47">
            <a:extLst>
              <a:ext uri="{FF2B5EF4-FFF2-40B4-BE49-F238E27FC236}">
                <a16:creationId xmlns:a16="http://schemas.microsoft.com/office/drawing/2014/main" id="{E0FBA8A5-0D6E-BC47-8A45-6195BD87E7A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4688" b="89258" l="9909" r="92255">
                        <a14:foregroundMark x1="52733" y1="4688" x2="52733" y2="4688"/>
                        <a14:foregroundMark x1="20729" y1="84961" x2="57403" y2="85840"/>
                        <a14:foregroundMark x1="57403" y1="85840" x2="88724" y2="82227"/>
                        <a14:foregroundMark x1="88724" y1="86523" x2="29499" y2="89453"/>
                        <a14:foregroundMark x1="29499" y1="89453" x2="17995" y2="83887"/>
                        <a14:foregroundMark x1="17995" y1="83887" x2="20729" y2="79102"/>
                        <a14:foregroundMark x1="91572" y1="78125" x2="20387" y2="86328"/>
                        <a14:foregroundMark x1="20387" y1="86328" x2="20273" y2="77344"/>
                        <a14:foregroundMark x1="16629" y1="77637" x2="72323" y2="87402"/>
                        <a14:foregroundMark x1="72323" y1="87402" x2="86333" y2="83398"/>
                        <a14:foregroundMark x1="86333" y1="83398" x2="91002" y2="83203"/>
                        <a14:foregroundMark x1="89294" y1="76953" x2="92255" y2="88574"/>
                        <a14:foregroundMark x1="17768" y1="75195" x2="13895" y2="85254"/>
                        <a14:foregroundMark x1="13895" y1="85254" x2="14123" y2="86426"/>
                        <a14:foregroundMark x1="16743" y1="80078" x2="17768" y2="86133"/>
                      </a14:backgroundRemoval>
                    </a14:imgEffect>
                  </a14:imgLayer>
                </a14:imgProps>
              </a:ext>
            </a:extLst>
          </a:blip>
          <a:srcRect r="-383" b="10026"/>
          <a:stretch>
            <a:fillRect/>
          </a:stretch>
        </p:blipFill>
        <p:spPr>
          <a:xfrm>
            <a:off x="573841" y="943916"/>
            <a:ext cx="392420" cy="410215"/>
          </a:xfrm>
          <a:prstGeom prst="rect">
            <a:avLst/>
          </a:prstGeom>
        </p:spPr>
      </p:pic>
      <p:pic>
        <p:nvPicPr>
          <p:cNvPr id="50" name="Imagen 49">
            <a:extLst>
              <a:ext uri="{FF2B5EF4-FFF2-40B4-BE49-F238E27FC236}">
                <a16:creationId xmlns:a16="http://schemas.microsoft.com/office/drawing/2014/main" id="{0F2FCE7B-0A36-50C2-25E9-786A308AA6F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4590" b="96094" l="6834" r="98178">
                        <a14:foregroundMark x1="43850" y1="8594" x2="60023" y2="8887"/>
                        <a14:foregroundMark x1="45672" y1="4883" x2="57859" y2="4590"/>
                        <a14:foregroundMark x1="57859" y1="4590" x2="61048" y2="4980"/>
                        <a14:foregroundMark x1="88952" y1="89941" x2="66970" y2="85156"/>
                        <a14:foregroundMark x1="66970" y1="85156" x2="24829" y2="89941"/>
                        <a14:foregroundMark x1="24829" y1="89941" x2="76424" y2="94531"/>
                        <a14:foregroundMark x1="76424" y1="94531" x2="19021" y2="90234"/>
                        <a14:foregroundMark x1="19021" y1="90234" x2="25854" y2="81934"/>
                        <a14:foregroundMark x1="25854" y1="81934" x2="24715" y2="94922"/>
                        <a14:foregroundMark x1="24715" y1="94922" x2="83599" y2="91699"/>
                        <a14:foregroundMark x1="83599" y1="91699" x2="83599" y2="81250"/>
                        <a14:foregroundMark x1="91800" y1="81055" x2="91230" y2="92285"/>
                        <a14:foregroundMark x1="91230" y1="92285" x2="6834" y2="96191"/>
                        <a14:foregroundMark x1="6834" y1="96191" x2="27335" y2="78223"/>
                        <a14:foregroundMark x1="27335" y1="78223" x2="30752" y2="76660"/>
                        <a14:foregroundMark x1="32460" y1="73242" x2="6150" y2="89258"/>
                        <a14:foregroundMark x1="6150" y1="89258" x2="18337" y2="96680"/>
                        <a14:foregroundMark x1="18337" y1="96680" x2="77335" y2="93457"/>
                        <a14:foregroundMark x1="77335" y1="93457" x2="91458" y2="95215"/>
                        <a14:foregroundMark x1="91458" y1="95215" x2="94647" y2="82422"/>
                        <a14:foregroundMark x1="98178" y1="83203" x2="98178" y2="83203"/>
                        <a14:foregroundMark x1="28246" y1="72461" x2="28246" y2="72461"/>
                        <a14:foregroundMark x1="24943" y1="74805" x2="27563" y2="74121"/>
                        <a14:foregroundMark x1="32118" y1="71484" x2="21640" y2="74512"/>
                        <a14:foregroundMark x1="32346" y1="70215" x2="32346" y2="70215"/>
                        <a14:foregroundMark x1="73690" y1="68945" x2="73690" y2="68945"/>
                        <a14:foregroundMark x1="34282" y1="68652" x2="34282" y2="686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0052" y="70886"/>
            <a:ext cx="342023" cy="398897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6DC28301-B8EF-9F33-9CE6-9627CF155D48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 l="16717" r="16893" b="29248"/>
          <a:stretch>
            <a:fillRect/>
          </a:stretch>
        </p:blipFill>
        <p:spPr>
          <a:xfrm>
            <a:off x="245298" y="1508812"/>
            <a:ext cx="982850" cy="10474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2173251" y="-2059786"/>
            <a:ext cx="415999" cy="4762503"/>
            <a:chOff x="0" y="0"/>
            <a:chExt cx="660400" cy="829500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0400" cy="8295007"/>
            </a:xfrm>
            <a:custGeom>
              <a:avLst/>
              <a:gdLst/>
              <a:ahLst/>
              <a:cxnLst/>
              <a:rect l="l" t="t" r="r" b="b"/>
              <a:pathLst>
                <a:path w="660400" h="8295007">
                  <a:moveTo>
                    <a:pt x="220252" y="8275937"/>
                  </a:moveTo>
                  <a:cubicBezTo>
                    <a:pt x="254109" y="8287452"/>
                    <a:pt x="292600" y="8295007"/>
                    <a:pt x="330378" y="8295007"/>
                  </a:cubicBezTo>
                  <a:cubicBezTo>
                    <a:pt x="368157" y="8295007"/>
                    <a:pt x="404509" y="8288530"/>
                    <a:pt x="438009" y="8277016"/>
                  </a:cubicBezTo>
                  <a:cubicBezTo>
                    <a:pt x="438723" y="8276656"/>
                    <a:pt x="439435" y="8276656"/>
                    <a:pt x="440148" y="8276297"/>
                  </a:cubicBezTo>
                  <a:cubicBezTo>
                    <a:pt x="565955" y="8230242"/>
                    <a:pt x="658618" y="8108628"/>
                    <a:pt x="660400" y="780030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794515"/>
                  </a:lnTo>
                  <a:cubicBezTo>
                    <a:pt x="1782" y="8109347"/>
                    <a:pt x="93019" y="8230962"/>
                    <a:pt x="220252" y="8275937"/>
                  </a:cubicBezTo>
                  <a:close/>
                </a:path>
              </a:pathLst>
            </a:custGeom>
            <a:solidFill>
              <a:srgbClr val="233A5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660400" cy="8215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7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353656" y="4226636"/>
            <a:ext cx="408844" cy="535864"/>
          </a:xfrm>
          <a:custGeom>
            <a:avLst/>
            <a:gdLst/>
            <a:ahLst/>
            <a:cxnLst/>
            <a:rect l="l" t="t" r="r" b="b"/>
            <a:pathLst>
              <a:path w="408844" h="535864">
                <a:moveTo>
                  <a:pt x="0" y="0"/>
                </a:moveTo>
                <a:lnTo>
                  <a:pt x="408844" y="0"/>
                </a:lnTo>
                <a:lnTo>
                  <a:pt x="408844" y="535864"/>
                </a:lnTo>
                <a:lnTo>
                  <a:pt x="0" y="5358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1604" y="613729"/>
            <a:ext cx="4619292" cy="133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7"/>
              </a:lnSpc>
              <a:spcBef>
                <a:spcPct val="0"/>
              </a:spcBef>
            </a:pPr>
            <a:r>
              <a:rPr lang="en-US" sz="769" b="1" i="1" spc="-15" dirty="0">
                <a:solidFill>
                  <a:srgbClr val="1E1E1E"/>
                </a:solidFill>
                <a:latin typeface="Lovelo"/>
                <a:ea typeface="Lovelo"/>
                <a:cs typeface="Lovelo"/>
                <a:sym typeface="Lovelo"/>
              </a:rPr>
              <a:t>TABLA 1. VALORES ANTROPOMÉTRICOS DEL PACIENTE. </a:t>
            </a:r>
            <a:r>
              <a:rPr lang="en-US" sz="769" b="1" i="1" spc="-15">
                <a:solidFill>
                  <a:srgbClr val="1E1E1E"/>
                </a:solidFill>
                <a:latin typeface="Lovelo"/>
                <a:ea typeface="Lovelo"/>
                <a:cs typeface="Lovelo"/>
                <a:sym typeface="Lovelo"/>
              </a:rPr>
              <a:t>CARACAS, VENEZUELA, 2026.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4535714"/>
            <a:ext cx="4619292" cy="143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7"/>
              </a:lnSpc>
              <a:spcBef>
                <a:spcPct val="0"/>
              </a:spcBef>
            </a:pPr>
            <a:r>
              <a:rPr lang="en-US" sz="769" b="1" i="1" spc="-15">
                <a:solidFill>
                  <a:srgbClr val="1E1E1E"/>
                </a:solidFill>
                <a:latin typeface="Lovelo"/>
                <a:ea typeface="Lovelo"/>
                <a:cs typeface="Lovelo"/>
                <a:sym typeface="Lovelo"/>
              </a:rPr>
              <a:t>FUENTE: ELABORACIÓN PROPIA, PRIVADA.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-72430" y="171450"/>
            <a:ext cx="4834930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45"/>
              </a:lnSpc>
              <a:spcBef>
                <a:spcPct val="0"/>
              </a:spcBef>
            </a:pPr>
            <a:r>
              <a:rPr lang="en-US" sz="1954" b="1" spc="127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VALORES DE LAS MEDIDAS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71713"/>
            <a:ext cx="3072982" cy="890787"/>
            <a:chOff x="0" y="0"/>
            <a:chExt cx="4015645" cy="11640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15646" cy="1164044"/>
            </a:xfrm>
            <a:custGeom>
              <a:avLst/>
              <a:gdLst/>
              <a:ahLst/>
              <a:cxnLst/>
              <a:rect l="l" t="t" r="r" b="b"/>
              <a:pathLst>
                <a:path w="4015646" h="1164044">
                  <a:moveTo>
                    <a:pt x="0" y="0"/>
                  </a:moveTo>
                  <a:lnTo>
                    <a:pt x="4015646" y="0"/>
                  </a:lnTo>
                  <a:lnTo>
                    <a:pt x="4015646" y="1164044"/>
                  </a:lnTo>
                  <a:lnTo>
                    <a:pt x="0" y="1164044"/>
                  </a:lnTo>
                  <a:close/>
                </a:path>
              </a:pathLst>
            </a:custGeom>
            <a:solidFill>
              <a:srgbClr val="293B6A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3846" y="3887123"/>
            <a:ext cx="863339" cy="859966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116940" y="124149"/>
              <a:ext cx="6262195" cy="6234315"/>
            </a:xfrm>
            <a:custGeom>
              <a:avLst/>
              <a:gdLst/>
              <a:ahLst/>
              <a:cxnLst/>
              <a:rect l="l" t="t" r="r" b="b"/>
              <a:pathLst>
                <a:path w="6262195" h="6234315">
                  <a:moveTo>
                    <a:pt x="3131098" y="32"/>
                  </a:moveTo>
                  <a:cubicBezTo>
                    <a:pt x="2014135" y="-4964"/>
                    <a:pt x="979875" y="588062"/>
                    <a:pt x="419947" y="1554557"/>
                  </a:cubicBezTo>
                  <a:cubicBezTo>
                    <a:pt x="-139982" y="2521051"/>
                    <a:pt x="-139982" y="3713264"/>
                    <a:pt x="419947" y="4679759"/>
                  </a:cubicBezTo>
                  <a:cubicBezTo>
                    <a:pt x="979875" y="5646253"/>
                    <a:pt x="2014135" y="6239279"/>
                    <a:pt x="3131098" y="6234284"/>
                  </a:cubicBezTo>
                  <a:cubicBezTo>
                    <a:pt x="4248061" y="6239279"/>
                    <a:pt x="5282321" y="5646253"/>
                    <a:pt x="5842249" y="4679759"/>
                  </a:cubicBezTo>
                  <a:cubicBezTo>
                    <a:pt x="6402178" y="3713265"/>
                    <a:pt x="6402178" y="2521051"/>
                    <a:pt x="5842249" y="1554557"/>
                  </a:cubicBezTo>
                  <a:cubicBezTo>
                    <a:pt x="5282321" y="588063"/>
                    <a:pt x="4248061" y="-4963"/>
                    <a:pt x="3131098" y="32"/>
                  </a:cubicBezTo>
                  <a:close/>
                </a:path>
              </a:pathLst>
            </a:custGeom>
            <a:blipFill>
              <a:blip r:embed="rId2"/>
              <a:stretch>
                <a:fillRect l="-12295" r="223" b="-12573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2581377" y="4340318"/>
            <a:ext cx="272025" cy="302250"/>
          </a:xfrm>
          <a:custGeom>
            <a:avLst/>
            <a:gdLst/>
            <a:ahLst/>
            <a:cxnLst/>
            <a:rect l="l" t="t" r="r" b="b"/>
            <a:pathLst>
              <a:path w="272025" h="302250">
                <a:moveTo>
                  <a:pt x="0" y="0"/>
                </a:moveTo>
                <a:lnTo>
                  <a:pt x="272024" y="0"/>
                </a:lnTo>
                <a:lnTo>
                  <a:pt x="272024" y="302249"/>
                </a:lnTo>
                <a:lnTo>
                  <a:pt x="0" y="3022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 rot="-5400000">
            <a:off x="2176377" y="-2108196"/>
            <a:ext cx="415999" cy="4762502"/>
            <a:chOff x="0" y="0"/>
            <a:chExt cx="660400" cy="829500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60400" cy="8295007"/>
            </a:xfrm>
            <a:custGeom>
              <a:avLst/>
              <a:gdLst/>
              <a:ahLst/>
              <a:cxnLst/>
              <a:rect l="l" t="t" r="r" b="b"/>
              <a:pathLst>
                <a:path w="660400" h="8295007">
                  <a:moveTo>
                    <a:pt x="220252" y="8275937"/>
                  </a:moveTo>
                  <a:cubicBezTo>
                    <a:pt x="254109" y="8287452"/>
                    <a:pt x="292600" y="8295007"/>
                    <a:pt x="330378" y="8295007"/>
                  </a:cubicBezTo>
                  <a:cubicBezTo>
                    <a:pt x="368157" y="8295007"/>
                    <a:pt x="404509" y="8288530"/>
                    <a:pt x="438009" y="8277016"/>
                  </a:cubicBezTo>
                  <a:cubicBezTo>
                    <a:pt x="438723" y="8276656"/>
                    <a:pt x="439435" y="8276656"/>
                    <a:pt x="440148" y="8276297"/>
                  </a:cubicBezTo>
                  <a:cubicBezTo>
                    <a:pt x="565955" y="8230242"/>
                    <a:pt x="658618" y="8108628"/>
                    <a:pt x="660400" y="780030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794515"/>
                  </a:lnTo>
                  <a:cubicBezTo>
                    <a:pt x="1782" y="8109347"/>
                    <a:pt x="93019" y="8230962"/>
                    <a:pt x="220252" y="8275937"/>
                  </a:cubicBezTo>
                  <a:close/>
                </a:path>
              </a:pathLst>
            </a:custGeom>
            <a:solidFill>
              <a:srgbClr val="233A57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660400" cy="8215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7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60013" y="526490"/>
            <a:ext cx="4426039" cy="3246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104"/>
              </a:lnSpc>
            </a:pP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Garantizar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al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menos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4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sesiones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entrenamiento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 la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semana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 Es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importante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que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consideres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que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si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bien la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prioridad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es la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programación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musculación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trabajos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resistencia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aeróbica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(cardio)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que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mencioné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consulta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deben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ser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añadidos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al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menos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3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veces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por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semana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preferiblemente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bajo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una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combinación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cardio HIIT y LISS.</a:t>
            </a:r>
          </a:p>
          <a:p>
            <a:pPr algn="just">
              <a:lnSpc>
                <a:spcPts val="1104"/>
              </a:lnSpc>
            </a:pPr>
            <a:endParaRPr lang="en-US" sz="849" dirty="0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104"/>
              </a:lnSpc>
            </a:pP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Trabajar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rangos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hipertrofia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tanto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repeticiones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como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porcentaje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peso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manejado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 Esto se describe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un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número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repeticiones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entre 8-12, y un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porcentaje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RM entre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el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80-85 %.</a:t>
            </a:r>
          </a:p>
          <a:p>
            <a:pPr algn="just">
              <a:lnSpc>
                <a:spcPts val="1104"/>
              </a:lnSpc>
            </a:pPr>
            <a:endParaRPr lang="en-US" sz="849" dirty="0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104"/>
              </a:lnSpc>
            </a:pP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Distribuir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grupos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musculares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forma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más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óptima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sugiero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combinar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días de push (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pecho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hombros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tríceps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), días de pull (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espalda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trapecios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bíceps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) y días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piernas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</a:t>
            </a:r>
          </a:p>
          <a:p>
            <a:pPr algn="just">
              <a:lnSpc>
                <a:spcPts val="1104"/>
              </a:lnSpc>
            </a:pPr>
            <a:endParaRPr lang="en-US" sz="849" dirty="0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104"/>
              </a:lnSpc>
            </a:pP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Realiza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al </a:t>
            </a:r>
            <a:r>
              <a:rPr lang="en-US" sz="849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menos</a:t>
            </a:r>
            <a:r>
              <a:rPr lang="en-US" sz="849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2 </a:t>
            </a:r>
            <a:r>
              <a:rPr lang="en-US" sz="849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veces</a:t>
            </a:r>
            <a:r>
              <a:rPr lang="en-US" sz="849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849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por</a:t>
            </a:r>
            <a:r>
              <a:rPr lang="en-US" sz="849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849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semana</a:t>
            </a:r>
            <a:r>
              <a:rPr lang="en-US" sz="849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849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ejercicios</a:t>
            </a:r>
            <a:r>
              <a:rPr lang="en-US" sz="849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849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destinados</a:t>
            </a:r>
            <a:r>
              <a:rPr lang="en-US" sz="849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a </a:t>
            </a:r>
            <a:r>
              <a:rPr lang="en-US" sz="849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mejorar</a:t>
            </a:r>
            <a:r>
              <a:rPr lang="en-US" sz="849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849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tu</a:t>
            </a:r>
            <a:r>
              <a:rPr lang="en-US" sz="849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849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movilidad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aspecto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importante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para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rangos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movimiento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ejercicios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y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disminuir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el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riesgo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lesiones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 </a:t>
            </a:r>
          </a:p>
          <a:p>
            <a:pPr algn="just">
              <a:lnSpc>
                <a:spcPts val="1104"/>
              </a:lnSpc>
            </a:pPr>
            <a:endParaRPr lang="en-US" sz="849" dirty="0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104"/>
              </a:lnSpc>
            </a:pP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Trata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moverte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lo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más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posible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durante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el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día,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recuerda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que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mientras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más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activo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mantengas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mejor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responderá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tu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cuerpo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 la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pérdida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grasa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 OJO con las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pausas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activas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</a:t>
            </a:r>
          </a:p>
          <a:p>
            <a:pPr algn="just">
              <a:lnSpc>
                <a:spcPts val="1104"/>
              </a:lnSpc>
            </a:pPr>
            <a:endParaRPr lang="en-US" sz="849" dirty="0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104"/>
              </a:lnSpc>
            </a:pP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Garantizar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la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medida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lo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posible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un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descanso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OPTIMO,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irte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dormir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antes de las 10:30 pm.  </a:t>
            </a:r>
            <a:r>
              <a:rPr lang="en-US" sz="849" b="1" dirty="0">
                <a:solidFill>
                  <a:srgbClr val="D44F02"/>
                </a:solidFill>
                <a:latin typeface="Exo Bold"/>
                <a:ea typeface="Exo Bold"/>
                <a:cs typeface="Exo Bold"/>
                <a:sym typeface="Exo Bold"/>
              </a:rPr>
              <a:t>IMPORTANTISÍMO.</a:t>
            </a:r>
          </a:p>
          <a:p>
            <a:pPr algn="just">
              <a:lnSpc>
                <a:spcPts val="1104"/>
              </a:lnSpc>
            </a:pPr>
            <a:endParaRPr lang="en-US" sz="849" b="1" dirty="0">
              <a:solidFill>
                <a:srgbClr val="D44F02"/>
              </a:solidFill>
              <a:latin typeface="Exo Bold"/>
              <a:ea typeface="Exo Bold"/>
              <a:cs typeface="Exo Bold"/>
              <a:sym typeface="Exo Bold"/>
            </a:endParaRPr>
          </a:p>
          <a:p>
            <a:pPr algn="just">
              <a:lnSpc>
                <a:spcPts val="1104"/>
              </a:lnSpc>
            </a:pP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Apegarse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lo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más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posible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 las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indicaciones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nutricionales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reflejadas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el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plan de </a:t>
            </a:r>
            <a:r>
              <a:rPr lang="en-US" sz="849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alimentación</a:t>
            </a:r>
            <a:r>
              <a:rPr lang="en-US" sz="849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</a:t>
            </a:r>
          </a:p>
        </p:txBody>
      </p:sp>
      <p:sp>
        <p:nvSpPr>
          <p:cNvPr id="12" name="Freeform 12"/>
          <p:cNvSpPr/>
          <p:nvPr/>
        </p:nvSpPr>
        <p:spPr>
          <a:xfrm>
            <a:off x="76448" y="584505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2"/>
                </a:lnTo>
                <a:lnTo>
                  <a:pt x="0" y="1584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76448" y="1247074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2"/>
                </a:lnTo>
                <a:lnTo>
                  <a:pt x="0" y="1584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76448" y="1816874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1"/>
                </a:lnTo>
                <a:lnTo>
                  <a:pt x="0" y="1584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76448" y="2228109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1"/>
                </a:lnTo>
                <a:lnTo>
                  <a:pt x="0" y="1584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76448" y="2751080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1"/>
                </a:lnTo>
                <a:lnTo>
                  <a:pt x="0" y="1584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76448" y="3166696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2"/>
                </a:lnTo>
                <a:lnTo>
                  <a:pt x="0" y="1584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76448" y="3582313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2"/>
                </a:lnTo>
                <a:lnTo>
                  <a:pt x="0" y="1584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4034563" y="3867131"/>
            <a:ext cx="679638" cy="890787"/>
          </a:xfrm>
          <a:custGeom>
            <a:avLst/>
            <a:gdLst/>
            <a:ahLst/>
            <a:cxnLst/>
            <a:rect l="l" t="t" r="r" b="b"/>
            <a:pathLst>
              <a:path w="679638" h="890787">
                <a:moveTo>
                  <a:pt x="0" y="0"/>
                </a:moveTo>
                <a:lnTo>
                  <a:pt x="679638" y="0"/>
                </a:lnTo>
                <a:lnTo>
                  <a:pt x="679638" y="890787"/>
                </a:lnTo>
                <a:lnTo>
                  <a:pt x="0" y="89078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893529" y="3918268"/>
            <a:ext cx="1197311" cy="160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5"/>
              </a:lnSpc>
            </a:pPr>
            <a:r>
              <a:rPr lang="en-US" sz="995" b="1" spc="59">
                <a:solidFill>
                  <a:srgbClr val="9AB7FD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OBSERVACIONES: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04814" y="4117086"/>
            <a:ext cx="2158229" cy="229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7"/>
              </a:lnSpc>
            </a:pPr>
            <a:r>
              <a:rPr lang="en-US" sz="723" b="1" spc="57" dirty="0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FECHA DE PRÓXIMO CONTROL: </a:t>
            </a:r>
          </a:p>
          <a:p>
            <a:pPr algn="ctr">
              <a:lnSpc>
                <a:spcPts val="897"/>
              </a:lnSpc>
            </a:pPr>
            <a:r>
              <a:rPr lang="en-US" sz="723" b="1" spc="57" dirty="0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5/1</a:t>
            </a:r>
            <a:r>
              <a:rPr lang="en-US" sz="723" spc="57" dirty="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/2026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87234" y="4420297"/>
            <a:ext cx="1194016" cy="226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5"/>
              </a:lnSpc>
            </a:pPr>
            <a:r>
              <a:rPr lang="en-US" sz="697" b="1" spc="55" dirty="0">
                <a:solidFill>
                  <a:srgbClr val="FFFF00"/>
                </a:solidFill>
                <a:latin typeface="Cooper Hewitt Bold Italics"/>
                <a:ea typeface="Cooper Hewitt Bold Italics"/>
                <a:cs typeface="Cooper Hewitt Bold Italics"/>
                <a:sym typeface="Cooper Hewitt Bold Italics"/>
              </a:rPr>
              <a:t>RECUERDA QUE DEBES RESERVAR TU CUPO.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-69304" y="142090"/>
            <a:ext cx="483493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60"/>
              </a:lnSpc>
              <a:spcBef>
                <a:spcPct val="0"/>
              </a:spcBef>
            </a:pPr>
            <a:r>
              <a:rPr lang="en-US" sz="1800" b="1" spc="117" dirty="0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RECOMENDACIONES (ACTIVIDAD FÍSICA)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07E5D6-C5BA-18ED-FD9A-D3E267D73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2BFB3CF-32FF-459A-A256-8E51C56C9FB7}"/>
              </a:ext>
            </a:extLst>
          </p:cNvPr>
          <p:cNvGrpSpPr/>
          <p:nvPr/>
        </p:nvGrpSpPr>
        <p:grpSpPr>
          <a:xfrm>
            <a:off x="0" y="3871713"/>
            <a:ext cx="3072982" cy="890787"/>
            <a:chOff x="0" y="0"/>
            <a:chExt cx="4015645" cy="1164044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B5444CD-E1A2-31C1-F16C-AEBE8B2293BF}"/>
                </a:ext>
              </a:extLst>
            </p:cNvPr>
            <p:cNvSpPr/>
            <p:nvPr/>
          </p:nvSpPr>
          <p:spPr>
            <a:xfrm>
              <a:off x="0" y="0"/>
              <a:ext cx="4015646" cy="1164044"/>
            </a:xfrm>
            <a:custGeom>
              <a:avLst/>
              <a:gdLst/>
              <a:ahLst/>
              <a:cxnLst/>
              <a:rect l="l" t="t" r="r" b="b"/>
              <a:pathLst>
                <a:path w="4015646" h="1164044">
                  <a:moveTo>
                    <a:pt x="0" y="0"/>
                  </a:moveTo>
                  <a:lnTo>
                    <a:pt x="4015646" y="0"/>
                  </a:lnTo>
                  <a:lnTo>
                    <a:pt x="4015646" y="1164044"/>
                  </a:lnTo>
                  <a:lnTo>
                    <a:pt x="0" y="1164044"/>
                  </a:lnTo>
                  <a:close/>
                </a:path>
              </a:pathLst>
            </a:custGeom>
            <a:solidFill>
              <a:srgbClr val="293B6A"/>
            </a:solid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D18C4B1D-76E9-4494-7755-CB3338237154}"/>
              </a:ext>
            </a:extLst>
          </p:cNvPr>
          <p:cNvGrpSpPr>
            <a:grpSpLocks noChangeAspect="1"/>
          </p:cNvGrpSpPr>
          <p:nvPr/>
        </p:nvGrpSpPr>
        <p:grpSpPr>
          <a:xfrm>
            <a:off x="113846" y="3887123"/>
            <a:ext cx="863339" cy="859966"/>
            <a:chOff x="0" y="0"/>
            <a:chExt cx="6502400" cy="6477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CFB1C2B-E86A-8862-561C-706D4ADB2114}"/>
                </a:ext>
              </a:extLst>
            </p:cNvPr>
            <p:cNvSpPr/>
            <p:nvPr/>
          </p:nvSpPr>
          <p:spPr>
            <a:xfrm>
              <a:off x="116940" y="124149"/>
              <a:ext cx="6262195" cy="6234315"/>
            </a:xfrm>
            <a:custGeom>
              <a:avLst/>
              <a:gdLst/>
              <a:ahLst/>
              <a:cxnLst/>
              <a:rect l="l" t="t" r="r" b="b"/>
              <a:pathLst>
                <a:path w="6262195" h="6234315">
                  <a:moveTo>
                    <a:pt x="3131098" y="32"/>
                  </a:moveTo>
                  <a:cubicBezTo>
                    <a:pt x="2014135" y="-4964"/>
                    <a:pt x="979875" y="588062"/>
                    <a:pt x="419947" y="1554557"/>
                  </a:cubicBezTo>
                  <a:cubicBezTo>
                    <a:pt x="-139982" y="2521051"/>
                    <a:pt x="-139982" y="3713264"/>
                    <a:pt x="419947" y="4679759"/>
                  </a:cubicBezTo>
                  <a:cubicBezTo>
                    <a:pt x="979875" y="5646253"/>
                    <a:pt x="2014135" y="6239279"/>
                    <a:pt x="3131098" y="6234284"/>
                  </a:cubicBezTo>
                  <a:cubicBezTo>
                    <a:pt x="4248061" y="6239279"/>
                    <a:pt x="5282321" y="5646253"/>
                    <a:pt x="5842249" y="4679759"/>
                  </a:cubicBezTo>
                  <a:cubicBezTo>
                    <a:pt x="6402178" y="3713265"/>
                    <a:pt x="6402178" y="2521051"/>
                    <a:pt x="5842249" y="1554557"/>
                  </a:cubicBezTo>
                  <a:cubicBezTo>
                    <a:pt x="5282321" y="588063"/>
                    <a:pt x="4248061" y="-4963"/>
                    <a:pt x="3131098" y="32"/>
                  </a:cubicBezTo>
                  <a:close/>
                </a:path>
              </a:pathLst>
            </a:custGeom>
            <a:blipFill>
              <a:blip r:embed="rId2"/>
              <a:stretch>
                <a:fillRect l="-12295" r="223" b="-12573"/>
              </a:stretch>
            </a:blipFill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433033C-182A-9E83-3A02-5DFDF0A059A1}"/>
                </a:ext>
              </a:extLst>
            </p:cNvPr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CC229151-6208-58EF-E207-2378E4563584}"/>
              </a:ext>
            </a:extLst>
          </p:cNvPr>
          <p:cNvSpPr/>
          <p:nvPr/>
        </p:nvSpPr>
        <p:spPr>
          <a:xfrm>
            <a:off x="2581377" y="4340318"/>
            <a:ext cx="272025" cy="302250"/>
          </a:xfrm>
          <a:custGeom>
            <a:avLst/>
            <a:gdLst/>
            <a:ahLst/>
            <a:cxnLst/>
            <a:rect l="l" t="t" r="r" b="b"/>
            <a:pathLst>
              <a:path w="272025" h="302250">
                <a:moveTo>
                  <a:pt x="0" y="0"/>
                </a:moveTo>
                <a:lnTo>
                  <a:pt x="272024" y="0"/>
                </a:lnTo>
                <a:lnTo>
                  <a:pt x="272024" y="302249"/>
                </a:lnTo>
                <a:lnTo>
                  <a:pt x="0" y="3022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7D651B2F-EDD7-CA97-1122-DDF5D270D8E5}"/>
              </a:ext>
            </a:extLst>
          </p:cNvPr>
          <p:cNvGrpSpPr/>
          <p:nvPr/>
        </p:nvGrpSpPr>
        <p:grpSpPr>
          <a:xfrm rot="-5400000">
            <a:off x="2176377" y="-2108196"/>
            <a:ext cx="415999" cy="4762502"/>
            <a:chOff x="0" y="0"/>
            <a:chExt cx="660400" cy="829500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D70DB34-DDEF-6320-9CAA-EC9AA55C8BC0}"/>
                </a:ext>
              </a:extLst>
            </p:cNvPr>
            <p:cNvSpPr/>
            <p:nvPr/>
          </p:nvSpPr>
          <p:spPr>
            <a:xfrm>
              <a:off x="0" y="0"/>
              <a:ext cx="660400" cy="8295007"/>
            </a:xfrm>
            <a:custGeom>
              <a:avLst/>
              <a:gdLst/>
              <a:ahLst/>
              <a:cxnLst/>
              <a:rect l="l" t="t" r="r" b="b"/>
              <a:pathLst>
                <a:path w="660400" h="8295007">
                  <a:moveTo>
                    <a:pt x="220252" y="8275937"/>
                  </a:moveTo>
                  <a:cubicBezTo>
                    <a:pt x="254109" y="8287452"/>
                    <a:pt x="292600" y="8295007"/>
                    <a:pt x="330378" y="8295007"/>
                  </a:cubicBezTo>
                  <a:cubicBezTo>
                    <a:pt x="368157" y="8295007"/>
                    <a:pt x="404509" y="8288530"/>
                    <a:pt x="438009" y="8277016"/>
                  </a:cubicBezTo>
                  <a:cubicBezTo>
                    <a:pt x="438723" y="8276656"/>
                    <a:pt x="439435" y="8276656"/>
                    <a:pt x="440148" y="8276297"/>
                  </a:cubicBezTo>
                  <a:cubicBezTo>
                    <a:pt x="565955" y="8230242"/>
                    <a:pt x="658618" y="8108628"/>
                    <a:pt x="660400" y="780030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794515"/>
                  </a:lnTo>
                  <a:cubicBezTo>
                    <a:pt x="1782" y="8109347"/>
                    <a:pt x="93019" y="8230962"/>
                    <a:pt x="220252" y="8275937"/>
                  </a:cubicBezTo>
                  <a:close/>
                </a:path>
              </a:pathLst>
            </a:custGeom>
            <a:solidFill>
              <a:srgbClr val="233A57"/>
            </a:solidFill>
          </p:spPr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55CAF3AF-B0EA-391D-E329-838CB8493227}"/>
                </a:ext>
              </a:extLst>
            </p:cNvPr>
            <p:cNvSpPr txBox="1"/>
            <p:nvPr/>
          </p:nvSpPr>
          <p:spPr>
            <a:xfrm>
              <a:off x="0" y="-47625"/>
              <a:ext cx="660400" cy="8215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7"/>
                </a:lnSpc>
              </a:pPr>
              <a:endParaRPr/>
            </a:p>
          </p:txBody>
        </p:sp>
      </p:grpSp>
      <p:sp>
        <p:nvSpPr>
          <p:cNvPr id="12" name="Freeform 12">
            <a:extLst>
              <a:ext uri="{FF2B5EF4-FFF2-40B4-BE49-F238E27FC236}">
                <a16:creationId xmlns:a16="http://schemas.microsoft.com/office/drawing/2014/main" id="{4CA9E548-6558-B579-5B7D-A3AC9120EF94}"/>
              </a:ext>
            </a:extLst>
          </p:cNvPr>
          <p:cNvSpPr/>
          <p:nvPr/>
        </p:nvSpPr>
        <p:spPr>
          <a:xfrm>
            <a:off x="76448" y="584505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2"/>
                </a:lnTo>
                <a:lnTo>
                  <a:pt x="0" y="1584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E814C223-5C2D-EE0A-82BD-F128B67440C7}"/>
              </a:ext>
            </a:extLst>
          </p:cNvPr>
          <p:cNvSpPr/>
          <p:nvPr/>
        </p:nvSpPr>
        <p:spPr>
          <a:xfrm>
            <a:off x="46996" y="1457625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1"/>
                </a:lnTo>
                <a:lnTo>
                  <a:pt x="0" y="1584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6DBD1CD3-5F43-D51A-F2BD-21C349EFE359}"/>
              </a:ext>
            </a:extLst>
          </p:cNvPr>
          <p:cNvSpPr/>
          <p:nvPr/>
        </p:nvSpPr>
        <p:spPr>
          <a:xfrm>
            <a:off x="46996" y="1852978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1"/>
                </a:lnTo>
                <a:lnTo>
                  <a:pt x="0" y="1584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05BD4E31-D9EF-6E63-9699-518431D670BD}"/>
              </a:ext>
            </a:extLst>
          </p:cNvPr>
          <p:cNvSpPr/>
          <p:nvPr/>
        </p:nvSpPr>
        <p:spPr>
          <a:xfrm>
            <a:off x="46996" y="2430616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1"/>
                </a:lnTo>
                <a:lnTo>
                  <a:pt x="0" y="1584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BB43F0B4-F4CE-4316-B120-E783D1E2B808}"/>
              </a:ext>
            </a:extLst>
          </p:cNvPr>
          <p:cNvSpPr/>
          <p:nvPr/>
        </p:nvSpPr>
        <p:spPr>
          <a:xfrm>
            <a:off x="46996" y="2987992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2"/>
                </a:lnTo>
                <a:lnTo>
                  <a:pt x="0" y="1584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9AD318EF-03B7-558B-5001-4803A1BEB8C5}"/>
              </a:ext>
            </a:extLst>
          </p:cNvPr>
          <p:cNvSpPr/>
          <p:nvPr/>
        </p:nvSpPr>
        <p:spPr>
          <a:xfrm>
            <a:off x="46996" y="3369589"/>
            <a:ext cx="153094" cy="158442"/>
          </a:xfrm>
          <a:custGeom>
            <a:avLst/>
            <a:gdLst/>
            <a:ahLst/>
            <a:cxnLst/>
            <a:rect l="l" t="t" r="r" b="b"/>
            <a:pathLst>
              <a:path w="153094" h="158442">
                <a:moveTo>
                  <a:pt x="0" y="0"/>
                </a:moveTo>
                <a:lnTo>
                  <a:pt x="153094" y="0"/>
                </a:lnTo>
                <a:lnTo>
                  <a:pt x="153094" y="158442"/>
                </a:lnTo>
                <a:lnTo>
                  <a:pt x="0" y="1584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669EF69C-EED7-A71A-814D-F5BB7A725B80}"/>
              </a:ext>
            </a:extLst>
          </p:cNvPr>
          <p:cNvSpPr/>
          <p:nvPr/>
        </p:nvSpPr>
        <p:spPr>
          <a:xfrm>
            <a:off x="4034563" y="3867131"/>
            <a:ext cx="679638" cy="890787"/>
          </a:xfrm>
          <a:custGeom>
            <a:avLst/>
            <a:gdLst/>
            <a:ahLst/>
            <a:cxnLst/>
            <a:rect l="l" t="t" r="r" b="b"/>
            <a:pathLst>
              <a:path w="679638" h="890787">
                <a:moveTo>
                  <a:pt x="0" y="0"/>
                </a:moveTo>
                <a:lnTo>
                  <a:pt x="679638" y="0"/>
                </a:lnTo>
                <a:lnTo>
                  <a:pt x="679638" y="890787"/>
                </a:lnTo>
                <a:lnTo>
                  <a:pt x="0" y="89078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97A70442-CC53-4BFD-7554-EDAB4B7E891C}"/>
              </a:ext>
            </a:extLst>
          </p:cNvPr>
          <p:cNvSpPr txBox="1"/>
          <p:nvPr/>
        </p:nvSpPr>
        <p:spPr>
          <a:xfrm>
            <a:off x="893529" y="3918268"/>
            <a:ext cx="1197311" cy="160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5"/>
              </a:lnSpc>
            </a:pPr>
            <a:r>
              <a:rPr lang="en-US" sz="995" b="1" spc="59">
                <a:solidFill>
                  <a:srgbClr val="9AB7FD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OBSERVACIONES: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0CCFD3AF-F353-6EC4-0FC2-C1E6B82C6BAA}"/>
              </a:ext>
            </a:extLst>
          </p:cNvPr>
          <p:cNvSpPr txBox="1"/>
          <p:nvPr/>
        </p:nvSpPr>
        <p:spPr>
          <a:xfrm>
            <a:off x="804814" y="4117086"/>
            <a:ext cx="2158229" cy="229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7"/>
              </a:lnSpc>
            </a:pPr>
            <a:r>
              <a:rPr lang="en-US" sz="723" b="1" spc="57" dirty="0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FECHA DE PRÓXIMO CONTROL: </a:t>
            </a:r>
          </a:p>
          <a:p>
            <a:pPr algn="ctr">
              <a:lnSpc>
                <a:spcPts val="897"/>
              </a:lnSpc>
            </a:pPr>
            <a:r>
              <a:rPr lang="en-US" sz="723" b="1" spc="57" dirty="0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5/1</a:t>
            </a:r>
            <a:r>
              <a:rPr lang="en-US" sz="723" spc="57" dirty="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/2026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BF9BDB23-5845-3658-191D-EE666CE1F55B}"/>
              </a:ext>
            </a:extLst>
          </p:cNvPr>
          <p:cNvSpPr txBox="1"/>
          <p:nvPr/>
        </p:nvSpPr>
        <p:spPr>
          <a:xfrm>
            <a:off x="1187234" y="4420297"/>
            <a:ext cx="1194016" cy="226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5"/>
              </a:lnSpc>
            </a:pPr>
            <a:r>
              <a:rPr lang="en-US" sz="697" b="1" spc="55" dirty="0">
                <a:solidFill>
                  <a:srgbClr val="FFFF00"/>
                </a:solidFill>
                <a:latin typeface="Cooper Hewitt Bold Italics"/>
                <a:ea typeface="Cooper Hewitt Bold Italics"/>
                <a:cs typeface="Cooper Hewitt Bold Italics"/>
                <a:sym typeface="Cooper Hewitt Bold Italics"/>
              </a:rPr>
              <a:t>RECUERDA QUE DEBES RESERVAR TU CUPO.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C5CD8382-C566-405C-2EFD-37DFC26EDE60}"/>
              </a:ext>
            </a:extLst>
          </p:cNvPr>
          <p:cNvSpPr txBox="1"/>
          <p:nvPr/>
        </p:nvSpPr>
        <p:spPr>
          <a:xfrm>
            <a:off x="-69304" y="142090"/>
            <a:ext cx="483493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60"/>
              </a:lnSpc>
              <a:spcBef>
                <a:spcPct val="0"/>
              </a:spcBef>
            </a:pPr>
            <a:r>
              <a:rPr lang="en-US" sz="1800" b="1" spc="117" dirty="0">
                <a:solidFill>
                  <a:srgbClr val="FFFFFF"/>
                </a:solidFill>
                <a:latin typeface="Assistant Ultra-Bold"/>
                <a:ea typeface="Assistant Ultra-Bold"/>
                <a:cs typeface="Assistant Ultra-Bold"/>
                <a:sym typeface="Assistant Ultra-Bold"/>
              </a:rPr>
              <a:t>RECOMENDACIONES (ACTIVIDAD FÍSICA)</a:t>
            </a:r>
          </a:p>
        </p:txBody>
      </p:sp>
      <p:sp>
        <p:nvSpPr>
          <p:cNvPr id="24" name="TextBox 11">
            <a:extLst>
              <a:ext uri="{FF2B5EF4-FFF2-40B4-BE49-F238E27FC236}">
                <a16:creationId xmlns:a16="http://schemas.microsoft.com/office/drawing/2014/main" id="{83DC27A5-9DA2-D366-C4C1-9E9C376B2509}"/>
              </a:ext>
            </a:extLst>
          </p:cNvPr>
          <p:cNvSpPr txBox="1"/>
          <p:nvPr/>
        </p:nvSpPr>
        <p:spPr>
          <a:xfrm>
            <a:off x="250867" y="612013"/>
            <a:ext cx="4426039" cy="3091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104"/>
              </a:lnSpc>
            </a:pP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Garantizar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al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menos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4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sesiones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entrenamiento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 la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semana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 Es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importante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que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consideres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que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si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bien la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prioridad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es la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programación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musculación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los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trabajos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resistencia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aeróbica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(cardio)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que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mencioné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consulta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deben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ser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añadidos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al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menos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3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veces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por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semana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preferiblemente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bajo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una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combinación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cardio HIIT y LISS.</a:t>
            </a:r>
          </a:p>
          <a:p>
            <a:pPr algn="just">
              <a:lnSpc>
                <a:spcPts val="1104"/>
              </a:lnSpc>
            </a:pPr>
            <a:endParaRPr lang="en-US" sz="900" dirty="0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104"/>
              </a:lnSpc>
            </a:pPr>
            <a:r>
              <a:rPr lang="es-E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Incluye dentro de tu entrenamiento ejercicios para la zona abdominal, estos te ayudarán a fortalecer tu abdomen y hará diferencia en cuanto a POSTURA.</a:t>
            </a:r>
          </a:p>
          <a:p>
            <a:pPr algn="just">
              <a:lnSpc>
                <a:spcPts val="1104"/>
              </a:lnSpc>
            </a:pPr>
            <a:endParaRPr lang="en-US" sz="900" dirty="0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104"/>
              </a:lnSpc>
            </a:pP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Realiza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al </a:t>
            </a:r>
            <a:r>
              <a:rPr lang="en-US" sz="900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menos</a:t>
            </a:r>
            <a:r>
              <a:rPr lang="en-US" sz="900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2 </a:t>
            </a:r>
            <a:r>
              <a:rPr lang="en-US" sz="900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veces</a:t>
            </a:r>
            <a:r>
              <a:rPr lang="en-US" sz="900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900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por</a:t>
            </a:r>
            <a:r>
              <a:rPr lang="en-US" sz="900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900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semana</a:t>
            </a:r>
            <a:r>
              <a:rPr lang="en-US" sz="900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900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ejercicios</a:t>
            </a:r>
            <a:r>
              <a:rPr lang="en-US" sz="900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900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destinados</a:t>
            </a:r>
            <a:r>
              <a:rPr lang="en-US" sz="900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a </a:t>
            </a:r>
            <a:r>
              <a:rPr lang="en-US" sz="900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mejorar</a:t>
            </a:r>
            <a:r>
              <a:rPr lang="en-US" sz="900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900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tu</a:t>
            </a:r>
            <a:r>
              <a:rPr lang="en-US" sz="900" b="1" dirty="0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 </a:t>
            </a:r>
            <a:r>
              <a:rPr lang="en-US" sz="900" b="1" dirty="0" err="1">
                <a:solidFill>
                  <a:srgbClr val="000000"/>
                </a:solidFill>
                <a:latin typeface="Exo Bold"/>
                <a:ea typeface="Exo Bold"/>
                <a:cs typeface="Exo Bold"/>
                <a:sym typeface="Exo Bold"/>
              </a:rPr>
              <a:t>movilidad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,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aspecto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importante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para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los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rangos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movimiento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los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ejercicios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y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disminuir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el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riesgo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lesiones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 </a:t>
            </a:r>
          </a:p>
          <a:p>
            <a:pPr algn="just">
              <a:lnSpc>
                <a:spcPts val="1104"/>
              </a:lnSpc>
            </a:pPr>
            <a:endParaRPr lang="en-US" sz="900" dirty="0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104"/>
              </a:lnSpc>
            </a:pP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Trata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moverte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lo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más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posible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durante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el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día,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recuerda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que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mientras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más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activo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mantengas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mejor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responderá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tu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cuerpo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 la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pérdida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grasa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 OJO con las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pausas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activas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</a:t>
            </a:r>
          </a:p>
          <a:p>
            <a:pPr algn="just">
              <a:lnSpc>
                <a:spcPts val="1104"/>
              </a:lnSpc>
            </a:pPr>
            <a:endParaRPr lang="en-US" sz="900" dirty="0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  <a:p>
            <a:pPr algn="just">
              <a:lnSpc>
                <a:spcPts val="1104"/>
              </a:lnSpc>
            </a:pP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Garantizar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la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medida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de lo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posible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un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descanso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OPTIMO,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irte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dormir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antes de las 10:30 pm.  </a:t>
            </a:r>
            <a:r>
              <a:rPr lang="en-US" sz="900" b="1" dirty="0">
                <a:solidFill>
                  <a:srgbClr val="D44F02"/>
                </a:solidFill>
                <a:latin typeface="Exo Bold"/>
                <a:ea typeface="Exo Bold"/>
                <a:cs typeface="Exo Bold"/>
                <a:sym typeface="Exo Bold"/>
              </a:rPr>
              <a:t>IMPORTANTISÍMO.</a:t>
            </a:r>
          </a:p>
          <a:p>
            <a:pPr algn="just">
              <a:lnSpc>
                <a:spcPts val="1104"/>
              </a:lnSpc>
            </a:pPr>
            <a:endParaRPr lang="en-US" sz="900" b="1" dirty="0">
              <a:solidFill>
                <a:srgbClr val="D44F02"/>
              </a:solidFill>
              <a:latin typeface="Exo Bold"/>
              <a:ea typeface="Exo Bold"/>
              <a:cs typeface="Exo Bold"/>
              <a:sym typeface="Exo Bold"/>
            </a:endParaRPr>
          </a:p>
          <a:p>
            <a:pPr algn="just">
              <a:lnSpc>
                <a:spcPts val="1104"/>
              </a:lnSpc>
            </a:pP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Apegarse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lo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más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posible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a las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indicaciones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nutricionales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reflejadas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en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el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 plan de </a:t>
            </a:r>
            <a:r>
              <a:rPr lang="en-US" sz="900" dirty="0" err="1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alimentación</a:t>
            </a:r>
            <a:r>
              <a:rPr lang="en-US" sz="900" dirty="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0875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819</Words>
  <Application>Microsoft Office PowerPoint</Application>
  <PresentationFormat>Personalizado</PresentationFormat>
  <Paragraphs>62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20" baseType="lpstr">
      <vt:lpstr>Arial</vt:lpstr>
      <vt:lpstr>Cabin Bold</vt:lpstr>
      <vt:lpstr>Cooper Hewitt Bold</vt:lpstr>
      <vt:lpstr>Cooper Hewitt</vt:lpstr>
      <vt:lpstr>Assistant Ultra-Bold</vt:lpstr>
      <vt:lpstr>Cooper Hewitt Bold Italics</vt:lpstr>
      <vt:lpstr>Exo</vt:lpstr>
      <vt:lpstr>Cabin</vt:lpstr>
      <vt:lpstr>Exo Bold</vt:lpstr>
      <vt:lpstr>Calibri</vt:lpstr>
      <vt:lpstr>Assistant Bold</vt:lpstr>
      <vt:lpstr>Lovelo</vt:lpstr>
      <vt:lpstr>Arial Black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Informe antropométrico David Tabares. Noviembre 2025</dc:title>
  <cp:lastModifiedBy>samuel8a.nutrition@gmail.com</cp:lastModifiedBy>
  <cp:revision>7</cp:revision>
  <dcterms:created xsi:type="dcterms:W3CDTF">2006-08-16T00:00:00Z</dcterms:created>
  <dcterms:modified xsi:type="dcterms:W3CDTF">2026-01-12T22:54:50Z</dcterms:modified>
  <dc:identifier>DAGsh3b10XY</dc:identifier>
</cp:coreProperties>
</file>

<file path=docProps/thumbnail.jpeg>
</file>